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Palatino Linotype"/>
      <p:regular r:id="rId46"/>
      <p:bold r:id="rId47"/>
      <p:italic r:id="rId48"/>
      <p:boldItalic r:id="rId49"/>
    </p:embeddedFont>
    <p:embeddedFont>
      <p:font typeface="Century Gothic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oboto-regular.fntdata"/><Relationship Id="rId41" Type="http://schemas.openxmlformats.org/officeDocument/2006/relationships/slide" Target="slides/slide36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PalatinoLinotype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alatinoLinotype-italic.fntdata"/><Relationship Id="rId47" Type="http://schemas.openxmlformats.org/officeDocument/2006/relationships/font" Target="fonts/PalatinoLinotype-bold.fntdata"/><Relationship Id="rId49" Type="http://schemas.openxmlformats.org/officeDocument/2006/relationships/font" Target="fonts/PalatinoLinotyp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enturyGothic-bold.fntdata"/><Relationship Id="rId50" Type="http://schemas.openxmlformats.org/officeDocument/2006/relationships/font" Target="fonts/CenturyGothic-regular.fntdata"/><Relationship Id="rId53" Type="http://schemas.openxmlformats.org/officeDocument/2006/relationships/font" Target="fonts/CenturyGothic-boldItalic.fntdata"/><Relationship Id="rId52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2d2N7vQYhV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0.jp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3.png"/><Relationship Id="rId8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suEMaL94UpU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hyperlink" Target="https://rutube.ru/channel/27147032/" TargetMode="External"/><Relationship Id="rId5" Type="http://schemas.openxmlformats.org/officeDocument/2006/relationships/image" Target="../media/image24.png"/><Relationship Id="rId6" Type="http://schemas.openxmlformats.org/officeDocument/2006/relationships/hyperlink" Target="mailto:info@sila-uma.com" TargetMode="External"/><Relationship Id="rId7" Type="http://schemas.openxmlformats.org/officeDocument/2006/relationships/hyperlink" Target="https://www.youtube.com/channel/UCcmnL-1822sGeHDez4FzCYw" TargetMode="External"/><Relationship Id="rId8" Type="http://schemas.openxmlformats.org/officeDocument/2006/relationships/hyperlink" Target="https://t.me/SILA_UMA_2022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Relationship Id="rId4" Type="http://schemas.openxmlformats.org/officeDocument/2006/relationships/image" Target="../media/image21.jpg"/><Relationship Id="rId5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channel/UCcmnL-1822sGeHDez4FzCYw" TargetMode="External"/><Relationship Id="rId10" Type="http://schemas.openxmlformats.org/officeDocument/2006/relationships/hyperlink" Target="https://www.youtube.com/channel/UCcmnL-1822sGeHDez4FzCYw" TargetMode="External"/><Relationship Id="rId13" Type="http://schemas.openxmlformats.org/officeDocument/2006/relationships/hyperlink" Target="https://www.youtube.com/channel/UCcmnL-1822sGeHDez4FzCYw" TargetMode="External"/><Relationship Id="rId12" Type="http://schemas.openxmlformats.org/officeDocument/2006/relationships/hyperlink" Target="https://www.youtube.com/channel/UCcmnL-1822sGeHDez4FzCYw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info@sila-uma.com" TargetMode="External"/><Relationship Id="rId4" Type="http://schemas.openxmlformats.org/officeDocument/2006/relationships/hyperlink" Target="https://www.youtube.com/channel/UCcmnL-1822sGeHDez4FzCYw" TargetMode="External"/><Relationship Id="rId9" Type="http://schemas.openxmlformats.org/officeDocument/2006/relationships/hyperlink" Target="https://www.youtube.com/channel/UCcmnL-1822sGeHDez4FzCYw" TargetMode="External"/><Relationship Id="rId15" Type="http://schemas.openxmlformats.org/officeDocument/2006/relationships/hyperlink" Target="https://www.youtube.com/channel/UCcmnL-1822sGeHDez4FzCYw" TargetMode="External"/><Relationship Id="rId14" Type="http://schemas.openxmlformats.org/officeDocument/2006/relationships/hyperlink" Target="https://www.youtube.com/channel/UCcmnL-1822sGeHDez4FzCYw" TargetMode="External"/><Relationship Id="rId17" Type="http://schemas.openxmlformats.org/officeDocument/2006/relationships/hyperlink" Target="https://www.youtube.com/channel/UCcmnL-1822sGeHDez4FzCYw" TargetMode="External"/><Relationship Id="rId16" Type="http://schemas.openxmlformats.org/officeDocument/2006/relationships/hyperlink" Target="https://www.youtube.com/channel/UCcmnL-1822sGeHDez4FzCYw" TargetMode="External"/><Relationship Id="rId5" Type="http://schemas.openxmlformats.org/officeDocument/2006/relationships/hyperlink" Target="https://t.me/SILA_UMA_2022" TargetMode="External"/><Relationship Id="rId6" Type="http://schemas.openxmlformats.org/officeDocument/2006/relationships/hyperlink" Target="https://rutube.ru/channel/27147032/" TargetMode="External"/><Relationship Id="rId18" Type="http://schemas.openxmlformats.org/officeDocument/2006/relationships/hyperlink" Target="https://www.youtube.com/channel/UCcmnL-1822sGeHDez4FzCYw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www.youtube.com/channel/UCcmnL-1822sGeHDez4FzCYw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ru.wikipedia.org/wiki/%D0%A6%D0%B5%D0%BD%D1%82%D1%80_%D0%BC%D0%B0%D1%81%D1%81" TargetMode="External"/><Relationship Id="rId4" Type="http://schemas.openxmlformats.org/officeDocument/2006/relationships/hyperlink" Target="https://vk.com/video-48940689_456243124" TargetMode="External"/><Relationship Id="rId5" Type="http://schemas.openxmlformats.org/officeDocument/2006/relationships/hyperlink" Target="https://vk.com/video-48940689_456243124" TargetMode="External"/><Relationship Id="rId6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Relationship Id="rId4" Type="http://schemas.openxmlformats.org/officeDocument/2006/relationships/hyperlink" Target="https://www.youtube.com/redirect?event=video_description&amp;redir_token=QUFFLUhqbHhaT3puSjZaUFFiWWNhRDhUNjlJSjZma0hWZ3xBQ3Jtc0tsOHF3Wm9HaXU2YWVLSFF0aGFuclNjbmFNOWdwT18wRmxtVUdnS2hjVFJWZFZiVU9IZWFXRkhmNHliQzA3Vk1UUzYwWTlPUXhHUHNndzdPdFVoaDFOWG1MeG8zV1BYaXpSV01Qc2Z3T3BYMm4xNEFYOA&amp;q=https://t.me/SILA_UMA_2022&amp;v=suEMaL94UpU" TargetMode="External"/><Relationship Id="rId5" Type="http://schemas.openxmlformats.org/officeDocument/2006/relationships/hyperlink" Target="https://www.youtube.com/redirect?event=video_description&amp;redir_token=QUFFLUhqa3RUNnpVbUdUWVFJVi1HWkprcW5UZkFGNmNaUXxBQ3Jtc0tuejVzeE1QVXg5eC1qb0Q4VGZxdmNJNjE0ZUFaU2ZvczBWTjJCd3NxeWtFVFVvSFRReVZWS2RvVXB2aVNmMkhNb3BSbEIxRXIwVmo0MFR4cHF0V3pSYlREY0tKTVNyZHJnMjRCRUJrRkhoZHdyc2EzZw&amp;q=https://www.sila-uma.com/&amp;v=suEMaL94UpU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zkpee9quP5g" TargetMode="External"/><Relationship Id="rId10" Type="http://schemas.openxmlformats.org/officeDocument/2006/relationships/hyperlink" Target="https://www.youtube.com/watch?v=zkpee9quP5g" TargetMode="External"/><Relationship Id="rId13" Type="http://schemas.openxmlformats.org/officeDocument/2006/relationships/hyperlink" Target="https://www.youtube.com/watch?v=zkpee9quP5g" TargetMode="External"/><Relationship Id="rId12" Type="http://schemas.openxmlformats.org/officeDocument/2006/relationships/hyperlink" Target="https://www.youtube.com/watch?v=zkpee9quP5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zkpee9quP5g" TargetMode="External"/><Relationship Id="rId4" Type="http://schemas.openxmlformats.org/officeDocument/2006/relationships/hyperlink" Target="https://www.youtube.com/watch?v=zkpee9quP5g" TargetMode="External"/><Relationship Id="rId9" Type="http://schemas.openxmlformats.org/officeDocument/2006/relationships/hyperlink" Target="https://www.youtube.com/watch?v=zkpee9quP5g" TargetMode="External"/><Relationship Id="rId15" Type="http://schemas.openxmlformats.org/officeDocument/2006/relationships/hyperlink" Target="https://www.youtube.com/watch?v=zkpee9quP5g" TargetMode="External"/><Relationship Id="rId14" Type="http://schemas.openxmlformats.org/officeDocument/2006/relationships/hyperlink" Target="https://www.youtube.com/watch?v=zkpee9quP5g" TargetMode="External"/><Relationship Id="rId5" Type="http://schemas.openxmlformats.org/officeDocument/2006/relationships/hyperlink" Target="https://www.youtube.com/watch?v=zkpee9quP5g" TargetMode="External"/><Relationship Id="rId6" Type="http://schemas.openxmlformats.org/officeDocument/2006/relationships/hyperlink" Target="https://www.youtube.com/watch?v=zkpee9quP5g" TargetMode="External"/><Relationship Id="rId7" Type="http://schemas.openxmlformats.org/officeDocument/2006/relationships/hyperlink" Target="https://www.youtube.com/watch?v=zkpee9quP5g" TargetMode="External"/><Relationship Id="rId8" Type="http://schemas.openxmlformats.org/officeDocument/2006/relationships/hyperlink" Target="https://www.youtube.com/watch?v=zkpee9quP5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457200" y="620688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45454"/>
              <a:buFont typeface="Palatino Linotype"/>
              <a:buNone/>
            </a:pP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br>
              <a:rPr lang="ru-RU"/>
            </a:br>
            <a:r>
              <a:rPr lang="ru-RU" sz="3100">
                <a:solidFill>
                  <a:srgbClr val="00B0F0"/>
                </a:solidFill>
              </a:rPr>
              <a:t>Практикум  </a:t>
            </a:r>
            <a:br>
              <a:rPr lang="ru-RU" sz="3100">
                <a:solidFill>
                  <a:srgbClr val="00B0F0"/>
                </a:solidFill>
              </a:rPr>
            </a:br>
            <a:r>
              <a:rPr lang="ru-RU" sz="3100">
                <a:solidFill>
                  <a:srgbClr val="00B0F0"/>
                </a:solidFill>
              </a:rPr>
              <a:t> "Решение физических задач в инженерных соревнованиях проекта  "Сила ума: физика и математика на практике".</a:t>
            </a:r>
            <a:br>
              <a:rPr lang="ru-RU" sz="3100">
                <a:solidFill>
                  <a:srgbClr val="00B0F0"/>
                </a:solidFill>
              </a:rPr>
            </a:br>
            <a:br>
              <a:rPr lang="ru-RU" sz="3100">
                <a:solidFill>
                  <a:srgbClr val="00B0F0"/>
                </a:solidFill>
              </a:rPr>
            </a:br>
            <a:br>
              <a:rPr lang="ru-RU" sz="3100">
                <a:solidFill>
                  <a:srgbClr val="00B0F0"/>
                </a:solidFill>
              </a:rPr>
            </a:br>
            <a:br>
              <a:rPr lang="ru-RU" sz="3100">
                <a:solidFill>
                  <a:srgbClr val="00B0F0"/>
                </a:solidFill>
              </a:rPr>
            </a:br>
            <a:r>
              <a:rPr lang="ru-RU" sz="2200">
                <a:solidFill>
                  <a:schemeClr val="dk1"/>
                </a:solidFill>
              </a:rPr>
              <a:t>Учитель физики высшей квалификационной категории МОУ «Рыбницкая РСОШ №6 с лицейскими классами»</a:t>
            </a:r>
            <a:br>
              <a:rPr lang="ru-RU" sz="2200">
                <a:solidFill>
                  <a:schemeClr val="dk1"/>
                </a:solidFill>
              </a:rPr>
            </a:br>
            <a:r>
              <a:rPr lang="ru-RU" sz="2200">
                <a:solidFill>
                  <a:schemeClr val="dk1"/>
                </a:solidFill>
              </a:rPr>
              <a:t>Грищенко Наталья Ильинична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1115616" y="764704"/>
            <a:ext cx="7416824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4000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МИР ВОКРУГ НАС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0070C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 u="sng">
                <a:solidFill>
                  <a:srgbClr val="0070C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67544" y="3573016"/>
            <a:ext cx="849694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https://www.youtube.com/watch?v=2d2N7vQYhVk</a:t>
            </a:r>
            <a:endParaRPr sz="2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3717032"/>
            <a:ext cx="2016224" cy="23764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7" name="Google Shape;157;p23"/>
          <p:cNvPicPr preferRelativeResize="0"/>
          <p:nvPr/>
        </p:nvPicPr>
        <p:blipFill rotWithShape="1">
          <a:blip r:embed="rId4">
            <a:alphaModFix/>
          </a:blip>
          <a:srcRect b="7310" l="0" r="0" t="0"/>
          <a:stretch/>
        </p:blipFill>
        <p:spPr>
          <a:xfrm>
            <a:off x="5436096" y="1124744"/>
            <a:ext cx="2448272" cy="23762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3808" y="1124744"/>
            <a:ext cx="2416343" cy="23762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6733" y="1124744"/>
            <a:ext cx="1913059" cy="229150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0"/>
            <a:ext cx="8229600" cy="1052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</a:pPr>
            <a:r>
              <a:rPr lang="ru-RU" sz="2800"/>
              <a:t>Кружок «Сила ума»</a:t>
            </a:r>
            <a:endParaRPr sz="2800"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0" y="0"/>
            <a:ext cx="1332148" cy="1040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30.10. Грищенко Н.И. семинар\photo_2024-10-29_08-59-11.jpg" id="162" name="Google Shape;162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67844" y="3645024"/>
            <a:ext cx="1836204" cy="244827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E:\30.10. Грищенко Н.И. семинар\photo_2024-10-29_08-59-37.jpg" id="163" name="Google Shape;163;p23"/>
          <p:cNvPicPr preferRelativeResize="0"/>
          <p:nvPr/>
        </p:nvPicPr>
        <p:blipFill rotWithShape="1">
          <a:blip r:embed="rId9">
            <a:alphaModFix/>
          </a:blip>
          <a:srcRect b="0" l="0" r="0" t="29335"/>
          <a:stretch/>
        </p:blipFill>
        <p:spPr>
          <a:xfrm>
            <a:off x="5220072" y="3674156"/>
            <a:ext cx="2592288" cy="24424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323528" y="2060848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 Linotype"/>
              <a:buNone/>
            </a:pP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br>
              <a:rPr lang="ru-RU" sz="1800"/>
            </a:br>
            <a:r>
              <a:rPr lang="ru-RU" sz="3600"/>
              <a:t>Первые инженерные соревнования </a:t>
            </a:r>
            <a:br>
              <a:rPr lang="ru-RU" sz="3600"/>
            </a:br>
            <a:r>
              <a:rPr lang="ru-RU" sz="1800"/>
              <a:t> </a:t>
            </a:r>
            <a:br>
              <a:rPr lang="ru-RU" sz="1800"/>
            </a:br>
            <a:br>
              <a:rPr lang="ru-RU" sz="1800"/>
            </a:br>
            <a:r>
              <a:rPr lang="ru-RU" sz="1800"/>
              <a:t>Проект «Сила ума» в 2023 году провел Первые международные инженерные соревнования. Участникам предстояло соорудить гоночную трассу из подручных средств и транспортное средство для спуска с пассажирами. Победила та команда, транспортное средство которой проехало дальше всех, а пассажиры остались целы. Участниками интеллектуальной битвы стали 30 учителей и 200 участников из Узбекистана, Таджикистана, Кыргызстана, Турции и Сербии.</a:t>
            </a:r>
            <a:endParaRPr sz="1800"/>
          </a:p>
        </p:txBody>
      </p:sp>
      <p:sp>
        <p:nvSpPr>
          <p:cNvPr id="169" name="Google Shape;169;p24"/>
          <p:cNvSpPr/>
          <p:nvPr/>
        </p:nvSpPr>
        <p:spPr>
          <a:xfrm>
            <a:off x="2195736" y="4952494"/>
            <a:ext cx="4662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https://www.youtube.com/watch?v=suEMaL94UpU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404664"/>
            <a:ext cx="691276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023" y="3212976"/>
            <a:ext cx="7488832" cy="337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457200" y="116632"/>
            <a:ext cx="8229600" cy="14835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ru-RU"/>
              <a:t>ФИЗИКА</a:t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556792"/>
            <a:ext cx="828092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ru-RU"/>
              <a:t>ФИЗИКА</a:t>
            </a:r>
            <a:endParaRPr/>
          </a:p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484784"/>
            <a:ext cx="8496944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457200" y="42456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ru-RU" sz="4000"/>
              <a:t>ФИЗИКА</a:t>
            </a:r>
            <a:endParaRPr sz="4000"/>
          </a:p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628801"/>
            <a:ext cx="8208912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457200" y="0"/>
            <a:ext cx="8229600" cy="1484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ru-RU" sz="4000"/>
              <a:t>ФИЗИКА</a:t>
            </a:r>
            <a:endParaRPr sz="4000"/>
          </a:p>
        </p:txBody>
      </p:sp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556792"/>
            <a:ext cx="8208912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539552" y="0"/>
            <a:ext cx="8229600" cy="126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ru-RU" sz="4000"/>
              <a:t>ФИЗИКА</a:t>
            </a:r>
            <a:endParaRPr sz="4000"/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ru-RU"/>
              <a:t>ФИЗИКА</a:t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628800"/>
            <a:ext cx="9143999" cy="52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904" y="7640"/>
            <a:ext cx="53054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548680"/>
            <a:ext cx="29432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5881" y="2955347"/>
            <a:ext cx="649117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29257625" y="1223963"/>
            <a:ext cx="3748088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br>
              <a:rPr b="1" i="0" lang="ru-RU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© Все права защищены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40817800" y="642938"/>
            <a:ext cx="1379538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ru-RU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info@sila-uma.com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optim.tildacdn.com/tild6632-3937-4531-b862-326233353333/-/resize/96x/-/format/webp/you.png" id="99" name="Google Shape;99;p14">
            <a:hlinkClick r:id="rId7"/>
          </p:cNvPr>
          <p:cNvSpPr/>
          <p:nvPr/>
        </p:nvSpPr>
        <p:spPr>
          <a:xfrm>
            <a:off x="209550" y="-1285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descr="https://optim.tildacdn.com/tild3633-6531-4435-b736-616566396161/-/resize/96x/-/format/webp/tg2.png" id="100" name="Google Shape;100;p14">
            <a:hlinkClick r:id="rId8"/>
          </p:cNvPr>
          <p:cNvSpPr/>
          <p:nvPr/>
        </p:nvSpPr>
        <p:spPr>
          <a:xfrm>
            <a:off x="209550" y="-1285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descr="https://optim.tildacdn.com/tild3865-6637-4863-a661-323336613065/-/resize/96x/-/format/webp/hene.png" id="101" name="Google Shape;101;p14">
            <a:hlinkClick r:id="rId9"/>
          </p:cNvPr>
          <p:cNvSpPr/>
          <p:nvPr/>
        </p:nvSpPr>
        <p:spPr>
          <a:xfrm>
            <a:off x="209550" y="-1285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3" y="1340768"/>
            <a:ext cx="7416824" cy="506479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>
            <p:ph type="title"/>
          </p:nvPr>
        </p:nvSpPr>
        <p:spPr>
          <a:xfrm>
            <a:off x="457200" y="332656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</a:pPr>
            <a:r>
              <a:rPr lang="ru-RU" sz="2800"/>
              <a:t>Полезные рычаги и уникальная точка</a:t>
            </a:r>
            <a:endParaRPr sz="2800"/>
          </a:p>
        </p:txBody>
      </p:sp>
      <p:sp>
        <p:nvSpPr>
          <p:cNvPr id="224" name="Google Shape;224;p32"/>
          <p:cNvSpPr txBox="1"/>
          <p:nvPr/>
        </p:nvSpPr>
        <p:spPr>
          <a:xfrm>
            <a:off x="467544" y="332656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</a:pPr>
            <a:r>
              <a:rPr b="0" i="0" lang="ru-RU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Полезные рычаги и уникальная точка</a:t>
            </a:r>
            <a:endParaRPr b="0" i="0" sz="28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7" y="47625"/>
            <a:ext cx="7632847" cy="67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75" y="1233488"/>
            <a:ext cx="695325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152525"/>
            <a:ext cx="8208912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057275"/>
            <a:ext cx="7488832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152" y="1052736"/>
            <a:ext cx="7560840" cy="4809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0"/>
            <a:ext cx="7776864" cy="70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457200" y="116632"/>
            <a:ext cx="8229600" cy="14835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ru-RU" sz="4000"/>
              <a:t>Полезные рычаги и уникальная точка</a:t>
            </a:r>
            <a:endParaRPr sz="4000"/>
          </a:p>
        </p:txBody>
      </p:sp>
      <p:pic>
        <p:nvPicPr>
          <p:cNvPr descr="E:\30.10. Грищенко Н.И. семинар\photo_2024-10-29_08-54-50.jpg" id="260" name="Google Shape;26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132856"/>
            <a:ext cx="2808312" cy="37444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E:\30.10. Грищенко Н.И. семинар\photo_2024-10-29_08-55-02.jpg" id="261" name="Google Shape;261;p39"/>
          <p:cNvPicPr preferRelativeResize="0"/>
          <p:nvPr/>
        </p:nvPicPr>
        <p:blipFill rotWithShape="1">
          <a:blip r:embed="rId4">
            <a:alphaModFix/>
          </a:blip>
          <a:srcRect b="0" l="0" r="15385" t="0"/>
          <a:stretch/>
        </p:blipFill>
        <p:spPr>
          <a:xfrm>
            <a:off x="3347864" y="2132856"/>
            <a:ext cx="2376264" cy="37444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E:\30.10. Грищенко Н.И. семинар\photo_2024-10-29_08-55-17.jpg" id="262" name="Google Shape;26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168" y="2109531"/>
            <a:ext cx="2825806" cy="376774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060848"/>
            <a:ext cx="7344816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836712"/>
            <a:ext cx="7848872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29257625" y="1223963"/>
            <a:ext cx="3748088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</a:pPr>
            <a:br>
              <a:rPr b="1" i="0" lang="ru-RU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© Все права защищены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40817800" y="642938"/>
            <a:ext cx="1379538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ru-RU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info@sila-uma.com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s://optim.tildacdn.com/tild6632-3937-4531-b862-326233353333/-/resize/96x/-/format/webp/you.png" id="108" name="Google Shape;108;p15">
            <a:hlinkClick r:id="rId4"/>
          </p:cNvPr>
          <p:cNvSpPr/>
          <p:nvPr/>
        </p:nvSpPr>
        <p:spPr>
          <a:xfrm>
            <a:off x="209550" y="-1285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descr="https://optim.tildacdn.com/tild3633-6531-4435-b736-616566396161/-/resize/96x/-/format/webp/tg2.png" id="109" name="Google Shape;109;p15">
            <a:hlinkClick r:id="rId5"/>
          </p:cNvPr>
          <p:cNvSpPr/>
          <p:nvPr/>
        </p:nvSpPr>
        <p:spPr>
          <a:xfrm>
            <a:off x="209550" y="-1285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descr="https://optim.tildacdn.com/tild3865-6637-4863-a661-323336613065/-/resize/96x/-/format/webp/hene.png" id="110" name="Google Shape;110;p15">
            <a:hlinkClick r:id="rId6"/>
          </p:cNvPr>
          <p:cNvSpPr/>
          <p:nvPr/>
        </p:nvSpPr>
        <p:spPr>
          <a:xfrm>
            <a:off x="209550" y="-1285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350" y="1223963"/>
            <a:ext cx="8018090" cy="198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>
            <p:ph type="title"/>
          </p:nvPr>
        </p:nvSpPr>
        <p:spPr>
          <a:xfrm>
            <a:off x="514350" y="3356992"/>
            <a:ext cx="8229600" cy="15121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latino Linotype"/>
              <a:buNone/>
            </a:pPr>
            <a:br>
              <a:rPr lang="ru-RU" sz="2000" u="sng">
                <a:solidFill>
                  <a:schemeClr val="hlink"/>
                </a:solidFill>
                <a:hlinkClick r:id="rId8"/>
              </a:rPr>
            </a:br>
            <a:br>
              <a:rPr lang="ru-RU" sz="2000" u="sng">
                <a:solidFill>
                  <a:schemeClr val="hlink"/>
                </a:solidFill>
                <a:hlinkClick r:id="rId9"/>
              </a:rPr>
            </a:br>
            <a:br>
              <a:rPr lang="ru-RU" sz="2000" u="sng">
                <a:solidFill>
                  <a:schemeClr val="hlink"/>
                </a:solidFill>
                <a:hlinkClick r:id="rId10"/>
              </a:rPr>
            </a:br>
            <a:br>
              <a:rPr lang="ru-RU" sz="2000" u="sng">
                <a:solidFill>
                  <a:schemeClr val="hlink"/>
                </a:solidFill>
                <a:hlinkClick r:id="rId11"/>
              </a:rPr>
            </a:br>
            <a:br>
              <a:rPr lang="ru-RU" sz="2000" u="sng">
                <a:solidFill>
                  <a:schemeClr val="hlink"/>
                </a:solidFill>
                <a:hlinkClick r:id="rId12"/>
              </a:rPr>
            </a:br>
            <a:br>
              <a:rPr lang="ru-RU" sz="2000" u="sng">
                <a:solidFill>
                  <a:schemeClr val="hlink"/>
                </a:solidFill>
                <a:hlinkClick r:id="rId13"/>
              </a:rPr>
            </a:br>
            <a:br>
              <a:rPr lang="ru-RU" sz="2000" u="sng">
                <a:solidFill>
                  <a:schemeClr val="hlink"/>
                </a:solidFill>
                <a:hlinkClick r:id="rId14"/>
              </a:rPr>
            </a:br>
            <a:br>
              <a:rPr lang="ru-RU" sz="2000" u="sng">
                <a:solidFill>
                  <a:schemeClr val="hlink"/>
                </a:solidFill>
                <a:hlinkClick r:id="rId15"/>
              </a:rPr>
            </a:br>
            <a:br>
              <a:rPr lang="ru-RU" sz="2000" u="sng">
                <a:solidFill>
                  <a:schemeClr val="hlink"/>
                </a:solidFill>
                <a:hlinkClick r:id="rId16"/>
              </a:rPr>
            </a:br>
            <a:br>
              <a:rPr lang="ru-RU" sz="2000" u="sng">
                <a:solidFill>
                  <a:schemeClr val="hlink"/>
                </a:solidFill>
                <a:hlinkClick r:id="rId17"/>
              </a:rPr>
            </a:br>
            <a:r>
              <a:rPr lang="ru-RU" sz="2000" u="sng">
                <a:solidFill>
                  <a:schemeClr val="hlink"/>
                </a:solidFill>
                <a:hlinkClick r:id="rId18"/>
              </a:rPr>
              <a:t>https://www.youtube.com/channel/UCcmnL-1822sGeHDez4FzCYw</a:t>
            </a:r>
            <a:br>
              <a:rPr lang="ru-RU" sz="2000"/>
            </a:b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/>
          <p:nvPr/>
        </p:nvSpPr>
        <p:spPr>
          <a:xfrm>
            <a:off x="1475656" y="4437112"/>
            <a:ext cx="576064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Способ прыжка фосбери-флоп обеспечивает взятие спортсменом планки, причём в течение всего прыжка его </a:t>
            </a:r>
            <a:r>
              <a:rPr lang="ru-RU" sz="18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центр масс</a:t>
            </a:r>
            <a:r>
              <a:rPr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находится ниже планки на расстоянии до 20 см.</a:t>
            </a:r>
            <a:endParaRPr sz="1800" u="sng">
              <a:solidFill>
                <a:schemeClr val="hlink"/>
              </a:solidFill>
              <a:latin typeface="Palatino Linotype"/>
              <a:ea typeface="Palatino Linotype"/>
              <a:cs typeface="Palatino Linotype"/>
              <a:sym typeface="Palatino Linotype"/>
              <a:hlinkClick r:id="rId4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5"/>
              </a:rPr>
              <a:t>https://vk.com/video-48940689_456243124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8" name="Google Shape;278;p4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latino Linotype"/>
              <a:buNone/>
            </a:pPr>
            <a:r>
              <a:rPr lang="ru-RU" sz="4000"/>
              <a:t>Дик Фосбери и его исторический прыжок</a:t>
            </a:r>
            <a:endParaRPr sz="4000"/>
          </a:p>
        </p:txBody>
      </p:sp>
      <p:pic>
        <p:nvPicPr>
          <p:cNvPr descr="undefined" id="279" name="Google Shape;279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95736" y="1794520"/>
            <a:ext cx="4032448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type="title"/>
          </p:nvPr>
        </p:nvSpPr>
        <p:spPr>
          <a:xfrm>
            <a:off x="457200" y="332656"/>
            <a:ext cx="8229600" cy="12675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t/>
            </a:r>
            <a:endParaRPr/>
          </a:p>
        </p:txBody>
      </p:sp>
      <p:pic>
        <p:nvPicPr>
          <p:cNvPr id="285" name="Google Shape;28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988840"/>
            <a:ext cx="8064896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209674"/>
            <a:ext cx="7992888" cy="509964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4"/>
          <p:cNvSpPr txBox="1"/>
          <p:nvPr>
            <p:ph type="title"/>
          </p:nvPr>
        </p:nvSpPr>
        <p:spPr>
          <a:xfrm>
            <a:off x="179512" y="332656"/>
            <a:ext cx="8784976" cy="8770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</a:pPr>
            <a:r>
              <a:rPr lang="ru-RU" sz="2800"/>
              <a:t>Центр тяжести плоских фигур </a:t>
            </a:r>
            <a:br>
              <a:rPr lang="ru-RU" sz="2800"/>
            </a:br>
            <a:r>
              <a:rPr lang="ru-RU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t/>
            </a:r>
            <a:endParaRPr/>
          </a:p>
        </p:txBody>
      </p:sp>
      <p:pic>
        <p:nvPicPr>
          <p:cNvPr id="297" name="Google Shape;29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900173"/>
            <a:ext cx="8064896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0"/>
            <a:ext cx="46085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-99392"/>
            <a:ext cx="42484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88640"/>
            <a:ext cx="2736303" cy="224903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8"/>
          <p:cNvSpPr/>
          <p:nvPr/>
        </p:nvSpPr>
        <p:spPr>
          <a:xfrm>
            <a:off x="2286000" y="2274838"/>
            <a:ext cx="45720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Сила ума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Прививаем интерес к физике и математике 👨‍🏫⚛️💟</a:t>
            </a:r>
            <a:br>
              <a:rPr lang="ru-RU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ru-RU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Телеграмм-канал проекта «Сила ума»: </a:t>
            </a:r>
            <a:r>
              <a:rPr lang="ru-RU" sz="18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/>
              </a:rPr>
              <a:t>https://t.me/SILA_UMA_2022</a:t>
            </a:r>
            <a:r>
              <a:rPr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Сайт проекта «Сила ума»: </a:t>
            </a:r>
            <a:r>
              <a:rPr lang="ru-RU" sz="18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5"/>
              </a:rPr>
              <a:t>https://www.sila-uma.com/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683568" y="620688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latino Linotype"/>
              <a:buNone/>
            </a:pPr>
            <a:br>
              <a:rPr lang="ru-RU" sz="2000" u="sng">
                <a:solidFill>
                  <a:schemeClr val="hlink"/>
                </a:solidFill>
                <a:hlinkClick r:id="rId3"/>
              </a:rPr>
            </a:br>
            <a:br>
              <a:rPr lang="ru-RU" sz="2000" u="sng">
                <a:solidFill>
                  <a:schemeClr val="hlink"/>
                </a:solidFill>
                <a:hlinkClick r:id="rId4"/>
              </a:rPr>
            </a:br>
            <a:br>
              <a:rPr lang="ru-RU" sz="2000" u="sng">
                <a:solidFill>
                  <a:schemeClr val="hlink"/>
                </a:solidFill>
                <a:hlinkClick r:id="rId5"/>
              </a:rPr>
            </a:br>
            <a:br>
              <a:rPr lang="ru-RU" sz="2000" u="sng">
                <a:solidFill>
                  <a:schemeClr val="hlink"/>
                </a:solidFill>
                <a:hlinkClick r:id="rId6"/>
              </a:rPr>
            </a:br>
            <a:br>
              <a:rPr lang="ru-RU" sz="2000" u="sng">
                <a:solidFill>
                  <a:schemeClr val="hlink"/>
                </a:solidFill>
                <a:hlinkClick r:id="rId7"/>
              </a:rPr>
            </a:br>
            <a:br>
              <a:rPr lang="ru-RU" sz="2000" u="sng">
                <a:solidFill>
                  <a:schemeClr val="hlink"/>
                </a:solidFill>
                <a:hlinkClick r:id="rId8"/>
              </a:rPr>
            </a:br>
            <a:br>
              <a:rPr lang="ru-RU" sz="2000" u="sng">
                <a:solidFill>
                  <a:schemeClr val="hlink"/>
                </a:solidFill>
                <a:hlinkClick r:id="rId9"/>
              </a:rPr>
            </a:br>
            <a:br>
              <a:rPr lang="ru-RU" sz="2000" u="sng">
                <a:solidFill>
                  <a:schemeClr val="hlink"/>
                </a:solidFill>
                <a:hlinkClick r:id="rId10"/>
              </a:rPr>
            </a:br>
            <a:br>
              <a:rPr lang="ru-RU" sz="2000" u="sng">
                <a:solidFill>
                  <a:schemeClr val="hlink"/>
                </a:solidFill>
                <a:hlinkClick r:id="rId11"/>
              </a:rPr>
            </a:br>
            <a:br>
              <a:rPr lang="ru-RU" sz="2000" u="sng">
                <a:solidFill>
                  <a:schemeClr val="hlink"/>
                </a:solidFill>
                <a:hlinkClick r:id="rId12"/>
              </a:rPr>
            </a:br>
            <a:r>
              <a:rPr lang="ru-RU" sz="2000" u="sng">
                <a:solidFill>
                  <a:schemeClr val="hlink"/>
                </a:solidFill>
                <a:hlinkClick r:id="rId13"/>
              </a:rPr>
              <a:t>ЧТО  ТАКОЕ  СИЛА УМА?</a:t>
            </a:r>
            <a:br>
              <a:rPr lang="ru-RU" sz="2000" u="sng">
                <a:solidFill>
                  <a:schemeClr val="hlink"/>
                </a:solidFill>
                <a:hlinkClick r:id="rId14"/>
              </a:rPr>
            </a:br>
            <a:r>
              <a:rPr lang="ru-RU" sz="2000" u="sng">
                <a:solidFill>
                  <a:schemeClr val="hlink"/>
                </a:solidFill>
                <a:hlinkClick r:id="rId15"/>
              </a:rPr>
              <a:t>https://www.youtube.com/watch?v=zkpee9quP5g</a:t>
            </a:r>
            <a:br>
              <a:rPr lang="ru-RU" sz="2000"/>
            </a:b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179512" y="764704"/>
            <a:ext cx="8856984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 29 июля по 16 августа 2024 года учителя физики и математики нашей школы Грищенко Н.И.,Караман О.В. и Стасенко О.А. прошли обучение по программе повышения квалификации российского образовательного проекта «Сила ума: Современные методики преподавания дисциплин физико- математического цикла». которые включали в себя уроки с занятиями из трех областей: физика, математика и преподавание на русском языке в зарубежной школе.  В ходе обучения мы  получили полную информацию об образовательной программе проекта «Сила ума». Проект  объединил более 1500 участников из более                         7 зарубежных стран.  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В 10 зарубежных школ  было определено отправить оборудование, рабочие тетради для учащихся и методические пособия  для учителя  проекта «Сила ума», в том числе и в нашу школу. </a:t>
            </a:r>
            <a:r>
              <a:rPr b="1" lang="ru-RU" sz="1800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 нашей школе открылся бесплатный кружок для 15 детей  12-14 лет (7-8 класс), которые участвуют </a:t>
            </a:r>
            <a:r>
              <a:rPr b="1"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 дополнительной общеобразовательной общеразвивающей программе социально-педагогической направленности «Сила ума: Физика и математика на практике».</a:t>
            </a:r>
            <a:r>
              <a:rPr lang="ru-RU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Программа направлена на формирование практических навыков по физике и математике и должна повысить интерес школьников к изучению этих дисциплин.  По итогам каждого полугодия учащиеся  получат сертификаты участников образовательного проекта «Сила ума».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t/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0"/>
            <a:ext cx="82089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457200" y="548680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</a:pPr>
            <a:r>
              <a:rPr lang="ru-RU" sz="2800"/>
              <a:t>Рабочая тетрадь для учащихся</a:t>
            </a:r>
            <a:endParaRPr sz="2800"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120" y="1700808"/>
            <a:ext cx="8136904" cy="466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0"/>
            <a:ext cx="8784976" cy="6846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196752"/>
            <a:ext cx="8280920" cy="5561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>
            <p:ph idx="4294967295" type="title"/>
          </p:nvPr>
        </p:nvSpPr>
        <p:spPr>
          <a:xfrm>
            <a:off x="863600" y="260350"/>
            <a:ext cx="8280400" cy="936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</a:pPr>
            <a:r>
              <a:rPr lang="ru-RU" sz="2800"/>
              <a:t>Методические рекомендации для учителя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Исполнительная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