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1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kx="0" rotWithShape="0" algn="bl" stA="23000" stPos="0" sy="-100000" ky="0"/>
          </a:effectLst>
        </p:spPr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11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 rot="5400000">
            <a:off x="-436711" y="1966987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28" name="Google Shape;28;p4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" name="Google Shape;42;p5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Times New Roman"/>
              <a:buNone/>
              <a:defRPr b="1" i="0" sz="11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Times New Roman"/>
              <a:buNone/>
              <a:defRPr b="1" i="0" sz="11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 b="1" i="0" sz="12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 b="1" i="0" sz="12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 b="1" i="0" sz="12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 b="1" i="0" sz="12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 b="1" i="0" sz="12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 b="1" i="0" sz="12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 b="1" i="0" sz="12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 b="1" i="0" sz="12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imes New Roman"/>
              <a:buNone/>
              <a:defRPr b="1" i="0" sz="1200" u="none" cap="none" strike="noStrik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tlicey.ucoz.ru/emblema.png"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2328" y="339667"/>
            <a:ext cx="1404001" cy="14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1142976" y="390946"/>
            <a:ext cx="6715172" cy="837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МИНИСТЕРСТВО ПРОСВЕЩЕНИЯ </a:t>
            </a:r>
            <a:br>
              <a:rPr b="1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ПРИДНЕСТРОВСКОЙ МОЛДАВСКОЙ РЕСПУБЛИКИ</a:t>
            </a:r>
            <a:br>
              <a:rPr b="1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ГОУ ДПО «ИНСТИТУТ РАЗВИТИЯ ОБРАЗОВАНИЯ </a:t>
            </a:r>
            <a:br>
              <a:rPr b="1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ПОВЫШЕНИЯ КВАЛИФИКАЦИИ»</a:t>
            </a:r>
            <a:br>
              <a:rPr b="1" i="0" lang="ru-RU" sz="16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 образовательное учреждение</a:t>
            </a:r>
            <a:br>
              <a:rPr b="1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 Рыбницкий теоретический лицей –комплекс»</a:t>
            </a:r>
            <a:endParaRPr b="0" i="0" sz="16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428728" y="1013246"/>
            <a:ext cx="5577848" cy="837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493599" y="4655666"/>
            <a:ext cx="3818127" cy="974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85720" y="1643050"/>
            <a:ext cx="7999503" cy="240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Times New Roman"/>
              <a:buNone/>
            </a:pPr>
            <a:r>
              <a:t/>
            </a:r>
            <a:endParaRPr b="0" i="0" sz="72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1355258" y="6214839"/>
            <a:ext cx="6433484" cy="537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Рыбница,  30 октября  2024  г.</a:t>
            </a:r>
            <a:endParaRPr/>
          </a:p>
        </p:txBody>
      </p:sp>
      <p:pic>
        <p:nvPicPr>
          <p:cNvPr descr="Изображение" id="108" name="Google Shape;108;p14"/>
          <p:cNvPicPr preferRelativeResize="0"/>
          <p:nvPr/>
        </p:nvPicPr>
        <p:blipFill rotWithShape="1">
          <a:blip r:embed="rId4">
            <a:alphaModFix/>
          </a:blip>
          <a:srcRect b="1403" l="901" r="900" t="1402"/>
          <a:stretch/>
        </p:blipFill>
        <p:spPr>
          <a:xfrm>
            <a:off x="2832371" y="4706273"/>
            <a:ext cx="3065345" cy="1692000"/>
          </a:xfrm>
          <a:custGeom>
            <a:rect b="b" l="l" r="r" t="t"/>
            <a:pathLst>
              <a:path extrusionOk="0" h="21600" w="21600">
                <a:moveTo>
                  <a:pt x="2733" y="0"/>
                </a:moveTo>
                <a:cubicBezTo>
                  <a:pt x="1931" y="0"/>
                  <a:pt x="1450" y="2"/>
                  <a:pt x="1129" y="245"/>
                </a:cubicBezTo>
                <a:cubicBezTo>
                  <a:pt x="667" y="550"/>
                  <a:pt x="303" y="1208"/>
                  <a:pt x="135" y="2046"/>
                </a:cubicBezTo>
                <a:cubicBezTo>
                  <a:pt x="1" y="2627"/>
                  <a:pt x="0" y="3499"/>
                  <a:pt x="0" y="4952"/>
                </a:cubicBezTo>
                <a:lnTo>
                  <a:pt x="0" y="16648"/>
                </a:lnTo>
                <a:cubicBezTo>
                  <a:pt x="0" y="18101"/>
                  <a:pt x="1" y="18973"/>
                  <a:pt x="135" y="19554"/>
                </a:cubicBezTo>
                <a:cubicBezTo>
                  <a:pt x="303" y="20392"/>
                  <a:pt x="667" y="21050"/>
                  <a:pt x="1129" y="21355"/>
                </a:cubicBezTo>
                <a:cubicBezTo>
                  <a:pt x="1450" y="21598"/>
                  <a:pt x="1931" y="21600"/>
                  <a:pt x="2733" y="21600"/>
                </a:cubicBezTo>
                <a:lnTo>
                  <a:pt x="18867" y="21600"/>
                </a:lnTo>
                <a:cubicBezTo>
                  <a:pt x="19669" y="21600"/>
                  <a:pt x="20150" y="21598"/>
                  <a:pt x="20471" y="21355"/>
                </a:cubicBezTo>
                <a:cubicBezTo>
                  <a:pt x="20933" y="21050"/>
                  <a:pt x="21297" y="20392"/>
                  <a:pt x="21465" y="19554"/>
                </a:cubicBezTo>
                <a:cubicBezTo>
                  <a:pt x="21599" y="18973"/>
                  <a:pt x="21600" y="18101"/>
                  <a:pt x="21600" y="16648"/>
                </a:cubicBezTo>
                <a:lnTo>
                  <a:pt x="21600" y="4952"/>
                </a:lnTo>
                <a:cubicBezTo>
                  <a:pt x="21600" y="3499"/>
                  <a:pt x="21599" y="2627"/>
                  <a:pt x="21465" y="2046"/>
                </a:cubicBezTo>
                <a:cubicBezTo>
                  <a:pt x="21297" y="1208"/>
                  <a:pt x="20933" y="550"/>
                  <a:pt x="20471" y="245"/>
                </a:cubicBezTo>
                <a:cubicBezTo>
                  <a:pt x="20150" y="2"/>
                  <a:pt x="19669" y="0"/>
                  <a:pt x="18867" y="0"/>
                </a:cubicBezTo>
                <a:lnTo>
                  <a:pt x="2733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9" name="Google Shape;109;p14"/>
          <p:cNvSpPr/>
          <p:nvPr/>
        </p:nvSpPr>
        <p:spPr>
          <a:xfrm>
            <a:off x="571472" y="2644170"/>
            <a:ext cx="757242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b="1" i="0" lang="ru-RU" sz="32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условия  совершенствования образовательного процесса  предметов физико-математического цикла  </a:t>
            </a:r>
            <a:endParaRPr/>
          </a:p>
        </p:txBody>
      </p:sp>
      <p:pic>
        <p:nvPicPr>
          <p:cNvPr descr="http://www.minpros.info/files/default_images/mp_emb.png" id="110" name="Google Shape;11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188" y="285750"/>
            <a:ext cx="161925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/>
        </p:nvSpPr>
        <p:spPr>
          <a:xfrm>
            <a:off x="567833" y="817153"/>
            <a:ext cx="2906307" cy="2150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Times New Roman"/>
              <a:buNone/>
            </a:pPr>
            <a:r>
              <a:rPr b="0" i="1" lang="ru-RU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«У системы нет другого пути для упорядочения работы ее компонентов как фокусирования степени их участия в конечном результате»                        </a:t>
            </a:r>
            <a:endParaRPr/>
          </a:p>
        </p:txBody>
      </p:sp>
      <p:sp>
        <p:nvSpPr>
          <p:cNvPr id="236" name="Google Shape;236;p23"/>
          <p:cNvSpPr txBox="1"/>
          <p:nvPr/>
        </p:nvSpPr>
        <p:spPr>
          <a:xfrm>
            <a:off x="2591191" y="2865008"/>
            <a:ext cx="13830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П.К. Анохин</a:t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357158" y="4929198"/>
            <a:ext cx="3714775" cy="2214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Times New Roman"/>
              <a:buNone/>
            </a:pPr>
            <a:r>
              <a:rPr b="0" i="1" lang="ru-RU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0" i="1" lang="ru-RU" sz="1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Качество кадров </a:t>
            </a:r>
            <a:br>
              <a:rPr b="0" i="1" lang="ru-RU" sz="1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1" lang="ru-RU" sz="1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должно соответствовать качеству образования»</a:t>
            </a:r>
            <a:endParaRPr/>
          </a:p>
        </p:txBody>
      </p:sp>
      <p:sp>
        <p:nvSpPr>
          <p:cNvPr id="238" name="Google Shape;238;p23"/>
          <p:cNvSpPr txBox="1"/>
          <p:nvPr/>
        </p:nvSpPr>
        <p:spPr>
          <a:xfrm>
            <a:off x="2151506" y="5205163"/>
            <a:ext cx="1372782" cy="509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Д. Коллинз</a:t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986" y="3360381"/>
            <a:ext cx="2448000" cy="18314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23"/>
          <p:cNvGrpSpPr/>
          <p:nvPr/>
        </p:nvGrpSpPr>
        <p:grpSpPr>
          <a:xfrm>
            <a:off x="3859597" y="2240867"/>
            <a:ext cx="5529261" cy="3488218"/>
            <a:chOff x="-424371" y="900099"/>
            <a:chExt cx="5529261" cy="3488218"/>
          </a:xfrm>
        </p:grpSpPr>
        <p:sp>
          <p:nvSpPr>
            <p:cNvPr id="241" name="Google Shape;241;p23"/>
            <p:cNvSpPr/>
            <p:nvPr/>
          </p:nvSpPr>
          <p:spPr>
            <a:xfrm>
              <a:off x="-424371" y="900099"/>
              <a:ext cx="2808312" cy="2808312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4C66C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648085" y="945524"/>
              <a:ext cx="3657601" cy="3442793"/>
            </a:xfrm>
            <a:prstGeom prst="rect">
              <a:avLst/>
            </a:prstGeom>
            <a:solidFill>
              <a:srgbClr val="7030A0">
                <a:alpha val="89803"/>
              </a:srgbClr>
            </a:solidFill>
            <a:ln cap="flat" cmpd="sng" w="15875">
              <a:solidFill>
                <a:srgbClr val="4C66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 txBox="1"/>
            <p:nvPr/>
          </p:nvSpPr>
          <p:spPr>
            <a:xfrm>
              <a:off x="648085" y="945524"/>
              <a:ext cx="1828800" cy="1032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imes New Roman"/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Учитель-предметник</a:t>
              </a: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67084" y="1742595"/>
              <a:ext cx="1825400" cy="1825400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4C66C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895090" y="1751120"/>
              <a:ext cx="3276364" cy="178856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4C66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3"/>
            <p:cNvSpPr txBox="1"/>
            <p:nvPr/>
          </p:nvSpPr>
          <p:spPr>
            <a:xfrm>
              <a:off x="895090" y="1751120"/>
              <a:ext cx="1638182" cy="825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800"/>
                <a:buFont typeface="Times New Roman"/>
                <a:buNone/>
              </a:pPr>
              <a:r>
                <a:rPr b="0" i="0" lang="ru-RU" sz="18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Учитель-новатор</a:t>
              </a: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558538" y="2585088"/>
              <a:ext cx="842492" cy="842492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4C66C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960257" y="2511336"/>
              <a:ext cx="3233967" cy="113514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4C66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3"/>
            <p:cNvSpPr txBox="1"/>
            <p:nvPr/>
          </p:nvSpPr>
          <p:spPr>
            <a:xfrm>
              <a:off x="960257" y="2511336"/>
              <a:ext cx="1616983" cy="113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800"/>
                <a:buFont typeface="Times New Roman"/>
                <a:buNone/>
              </a:pPr>
              <a:r>
                <a:rPr b="0" i="0" lang="ru-RU" sz="18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Учитель-организатор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FF"/>
                </a:buClr>
                <a:buSzPts val="1800"/>
                <a:buFont typeface="Times New Roman"/>
                <a:buNone/>
              </a:pPr>
              <a:r>
                <a:rPr b="0" i="0" lang="ru-RU" sz="18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Учитель-менеджер</a:t>
              </a: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1769224" y="900099"/>
              <a:ext cx="3335666" cy="842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3"/>
            <p:cNvSpPr txBox="1"/>
            <p:nvPr/>
          </p:nvSpPr>
          <p:spPr>
            <a:xfrm>
              <a:off x="1769224" y="900099"/>
              <a:ext cx="3335666" cy="842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b="1" i="0" lang="ru-RU" sz="1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Мотивационно -целевая компетенция</a:t>
              </a:r>
              <a:endParaRPr/>
            </a:p>
            <a:p>
              <a:pPr indent="0" lvl="1" marL="5715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Font typeface="Times New Roman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b="1" i="0" lang="ru-RU" sz="1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Информационно-аналитическая</a:t>
              </a:r>
              <a:endParaRPr/>
            </a:p>
            <a:p>
              <a:pPr indent="0" lvl="1" marL="5715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FF"/>
                </a:buClr>
                <a:buSzPts val="900"/>
                <a:buFont typeface="Times New Roman"/>
                <a:buNone/>
              </a:pPr>
              <a:r>
                <a:t/>
              </a:r>
              <a:endParaRPr b="0" i="0" sz="9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2232248" y="1742595"/>
              <a:ext cx="2409618" cy="842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3"/>
            <p:cNvSpPr txBox="1"/>
            <p:nvPr/>
          </p:nvSpPr>
          <p:spPr>
            <a:xfrm>
              <a:off x="2232248" y="1742595"/>
              <a:ext cx="2409618" cy="842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Times New Roman"/>
                <a:buChar char="•"/>
              </a:pPr>
              <a:r>
                <a:rPr b="0" i="0" lang="ru-RU" sz="1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Коммуникативная компетенция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Times New Roman"/>
                <a:buChar char="•"/>
              </a:pPr>
              <a:r>
                <a:rPr b="0" i="0" lang="ru-RU" sz="1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Планово-прогностическая</a:t>
              </a: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2435309" y="2585088"/>
              <a:ext cx="2003496" cy="842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3"/>
            <p:cNvSpPr txBox="1"/>
            <p:nvPr/>
          </p:nvSpPr>
          <p:spPr>
            <a:xfrm>
              <a:off x="2435309" y="2585088"/>
              <a:ext cx="2003496" cy="842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000"/>
                <a:buFont typeface="Times New Roman"/>
                <a:buNone/>
              </a:pPr>
              <a:r>
                <a:t/>
              </a:r>
              <a:endParaRPr b="0" i="0" sz="1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Times New Roman"/>
                <a:buChar char="•"/>
              </a:pPr>
              <a:r>
                <a:rPr b="0" i="0" lang="ru-RU" sz="12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Организационно-исполнительская компетенция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755576" y="612845"/>
            <a:ext cx="7920880" cy="606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b="0" i="0" lang="ru-RU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Методы и приемы на уроках предметов физико-математического цикла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Решение задач разными способами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Алгоритмизация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Использование оборудования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Использование тренажеров, кейсов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 Предметные  интернет сообщества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Интерактивные физико-математические музеи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Компьютерное моделирование 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вычислительные модели</a:t>
            </a:r>
            <a:endParaRPr/>
          </a:p>
        </p:txBody>
      </p:sp>
      <p:sp>
        <p:nvSpPr>
          <p:cNvPr id="261" name="Google Shape;261;p24"/>
          <p:cNvSpPr/>
          <p:nvPr/>
        </p:nvSpPr>
        <p:spPr>
          <a:xfrm>
            <a:off x="647640" y="1030503"/>
            <a:ext cx="684000" cy="684000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/>
          <p:nvPr/>
        </p:nvSpPr>
        <p:spPr>
          <a:xfrm>
            <a:off x="755576" y="612845"/>
            <a:ext cx="7920880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0" i="0" lang="ru-RU" sz="4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Внеурочная деятельность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imes New Roman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Физико-математические  кружки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Олимпиадное движение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Коррекция отстающих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Предметные  интернет сообщества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Интерактивные физико-математические музеи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Компьютерное моделирование 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вычислительные модели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Times New Roman"/>
              <a:buNone/>
            </a:pPr>
            <a:r>
              <a:rPr b="0" i="0" lang="ru-RU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Исследовательские и проектные задания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647640" y="1030503"/>
            <a:ext cx="684000" cy="684000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/>
          <p:nvPr/>
        </p:nvSpPr>
        <p:spPr>
          <a:xfrm>
            <a:off x="1331640" y="-1624872"/>
            <a:ext cx="7344816" cy="6678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Times New Roman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Times New Roman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Times New Roman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Times New Roman"/>
              <a:buNone/>
            </a:pPr>
            <a:r>
              <a:rPr b="0" i="0" lang="ru-RU" sz="36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Times New Roman"/>
              <a:buNone/>
            </a:pPr>
            <a:r>
              <a:rPr b="0" i="0" lang="ru-RU" sz="36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ЭЛЕКТРОННЫХ  ОБУЧАЮЩИХ КУРСОВ В СРЕДЕ MOODLE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imes New Roman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b="0" i="0" lang="ru-RU" sz="4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сетевого взаимодействия в рамках межшкольного партнерства</a:t>
            </a:r>
            <a:endParaRPr b="0" i="0" sz="44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647640" y="1030503"/>
            <a:ext cx="684000" cy="684000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26"/>
          <p:cNvSpPr/>
          <p:nvPr/>
        </p:nvSpPr>
        <p:spPr>
          <a:xfrm>
            <a:off x="570480" y="3140968"/>
            <a:ext cx="684000" cy="684000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/>
          <p:nvPr/>
        </p:nvSpPr>
        <p:spPr>
          <a:xfrm>
            <a:off x="1331640" y="-2148092"/>
            <a:ext cx="7344816" cy="772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Times New Roman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Times New Roman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Times New Roman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Times New Roman"/>
              <a:buNone/>
            </a:pPr>
            <a:r>
              <a:rPr b="0" i="0" lang="ru-RU" sz="44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физико-математической грамотности с использованием ИКТ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imes New Roman"/>
              <a:buNone/>
            </a:pPr>
            <a:r>
              <a:t/>
            </a:r>
            <a:endParaRPr b="0" i="0" sz="44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b="0" i="0" lang="ru-RU" sz="4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Дополнительное физико-математическое образование как условие развития одаренности обучающихся</a:t>
            </a:r>
            <a:endParaRPr b="0" i="0" sz="44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647640" y="1030503"/>
            <a:ext cx="684000" cy="684000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305640" y="3501008"/>
            <a:ext cx="684000" cy="684000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/>
          <p:nvPr/>
        </p:nvSpPr>
        <p:spPr>
          <a:xfrm>
            <a:off x="1331640" y="806563"/>
            <a:ext cx="734481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КОНСТРУИРОВАНИЕ ИНФОРМАЦИОННО-ОБРАЗОВАТЕЛЬНОЙ СРЕДЫ УЧИТЕЛЯ  МАТЕМАТИКИ</a:t>
            </a:r>
            <a:endParaRPr b="1" i="0" sz="2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467544" y="2648652"/>
            <a:ext cx="79208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Times New Roman"/>
              <a:buNone/>
            </a:pPr>
            <a:r>
              <a:rPr b="0" i="0" lang="ru-RU" sz="20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существующих информационно-образовательных технологий по математике</a:t>
            </a:r>
            <a:endParaRPr/>
          </a:p>
        </p:txBody>
      </p:sp>
      <p:sp>
        <p:nvSpPr>
          <p:cNvPr id="288" name="Google Shape;288;p28"/>
          <p:cNvSpPr txBox="1"/>
          <p:nvPr/>
        </p:nvSpPr>
        <p:spPr>
          <a:xfrm>
            <a:off x="755576" y="3461883"/>
            <a:ext cx="763284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применение мультимедийных направлений математики для более подробного освящения тем, связанных с сформированием абстрактного, математического мышления </a:t>
            </a:r>
            <a:r>
              <a:rPr b="0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(PowerPoint для демонстрации поэтапного построения геометрической фигуры)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  курсов </a:t>
            </a:r>
            <a:r>
              <a:rPr b="0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«Живая геометрия» </a:t>
            </a:r>
            <a:r>
              <a:rPr b="0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 более полной визуализации объектов и явлений компьютерной модели и использование возможности их повторения. К примеру, при решении задач на движение есть возможность визуализировать перемещение объекта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благодаря программе </a:t>
            </a:r>
            <a:r>
              <a:rPr b="0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«Ciox» </a:t>
            </a:r>
            <a:r>
              <a:rPr b="0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решении комбинаторных задач ученик может проверить собственный результат и проанализировать ошибки. и проанализировать ошибки. </a:t>
            </a:r>
            <a:endParaRPr/>
          </a:p>
        </p:txBody>
      </p:sp>
      <p:sp>
        <p:nvSpPr>
          <p:cNvPr id="289" name="Google Shape;289;p28"/>
          <p:cNvSpPr/>
          <p:nvPr/>
        </p:nvSpPr>
        <p:spPr>
          <a:xfrm>
            <a:off x="467576" y="3573016"/>
            <a:ext cx="180000" cy="1800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28"/>
          <p:cNvSpPr/>
          <p:nvPr/>
        </p:nvSpPr>
        <p:spPr>
          <a:xfrm>
            <a:off x="431576" y="4581128"/>
            <a:ext cx="180000" cy="1800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8"/>
          <p:cNvSpPr/>
          <p:nvPr/>
        </p:nvSpPr>
        <p:spPr>
          <a:xfrm>
            <a:off x="424940" y="5895718"/>
            <a:ext cx="180000" cy="1800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424234" y="5895718"/>
            <a:ext cx="180000" cy="1800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647640" y="1030503"/>
            <a:ext cx="684000" cy="684000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/>
          <p:nvPr/>
        </p:nvSpPr>
        <p:spPr>
          <a:xfrm>
            <a:off x="395536" y="1078992"/>
            <a:ext cx="7776864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 ЭОР (по методическому назначению)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ru-RU" sz="1600" u="sng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Методическое назначение ЭОР </a:t>
            </a:r>
            <a:r>
              <a:rPr b="0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Обучающие с методическим предназначением – сообщение суммы ЗН учебной и практической деятельности и обеспечение соответствующего уровня усвоения, устанавливаемого обратной связью</a:t>
            </a:r>
            <a:r>
              <a:rPr b="0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         РЕШУЕГЭ, Алекс Ларин , Якласс</a:t>
            </a:r>
            <a:endParaRPr b="0" i="0" sz="16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Тренажёры, предназначенные для отработки УН учебной деятельности, осуществления самоподготовки:  </a:t>
            </a:r>
            <a:r>
              <a:rPr b="0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Математика для школьников Тренажеры по математике/Клуб любителей математики , Мультимедийные тесты по математике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Информационно-поисковые, информационно-справочные Вся математика в одном месте // </a:t>
            </a:r>
            <a:r>
              <a:rPr b="0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Allmath.ru ,37 программные средства с методическим назначением- формирования УН по систематизации информации Математика в школе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Моделирующие, произвольной композиции, предоставляющие возможности для моделирования заданной реальности, «помощники»: </a:t>
            </a:r>
            <a:r>
              <a:rPr b="0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Математические этюды: 3D-графика, анимация и визуализация математических сюжетов,   Построение графиков функций http://www.yotx.ru/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Досуговые, используемые во внеклассной, внешкольной работе, имеющие целью развитие внимания, реакции, памяти и т. д. Олимпиады и конкурсы по математике для школьников: </a:t>
            </a:r>
            <a:r>
              <a:rPr b="0" i="0" lang="ru-RU" sz="1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Всероссийская олимпиада школьников по математике , Задачник для подготовки к олимпиадам по математике, Занимательная математика – Олимпиады, игры, конкурсы по математике для школьников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/>
        </p:nvSpPr>
        <p:spPr>
          <a:xfrm>
            <a:off x="2162122" y="337410"/>
            <a:ext cx="6458982" cy="1248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b="1" i="0" lang="ru-RU" sz="4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Прием «Дерево успеха»</a:t>
            </a:r>
            <a:endParaRPr b="1" i="0" sz="40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rtlicey.ucoz.ru/emblema.png" id="304" name="Google Shape;30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928" y="224760"/>
            <a:ext cx="1044001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0"/>
          <p:cNvSpPr/>
          <p:nvPr/>
        </p:nvSpPr>
        <p:spPr>
          <a:xfrm>
            <a:off x="428596" y="1268760"/>
            <a:ext cx="8248584" cy="1512168"/>
          </a:xfrm>
          <a:prstGeom prst="roundRect">
            <a:avLst>
              <a:gd fmla="val 1526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ru-RU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 современные  условия   успешно применяются Вами для совершенствования образовательного процесса предметов физико-математического цикла ?</a:t>
            </a:r>
            <a:endParaRPr/>
          </a:p>
        </p:txBody>
      </p:sp>
      <p:sp>
        <p:nvSpPr>
          <p:cNvPr id="306" name="Google Shape;306;p30"/>
          <p:cNvSpPr/>
          <p:nvPr/>
        </p:nvSpPr>
        <p:spPr>
          <a:xfrm rot="5400000">
            <a:off x="4165246" y="2908841"/>
            <a:ext cx="507590" cy="327222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30"/>
          <p:cNvSpPr txBox="1"/>
          <p:nvPr/>
        </p:nvSpPr>
        <p:spPr>
          <a:xfrm>
            <a:off x="4525799" y="3741066"/>
            <a:ext cx="923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89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30"/>
          <p:cNvSpPr txBox="1"/>
          <p:nvPr/>
        </p:nvSpPr>
        <p:spPr>
          <a:xfrm>
            <a:off x="3643307" y="5409460"/>
            <a:ext cx="9748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89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30"/>
          <p:cNvSpPr txBox="1"/>
          <p:nvPr/>
        </p:nvSpPr>
        <p:spPr>
          <a:xfrm>
            <a:off x="642910" y="4364111"/>
            <a:ext cx="68001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89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7008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928662" y="5847903"/>
            <a:ext cx="63854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89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7008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1" name="Google Shape;311;p30"/>
          <p:cNvGrpSpPr/>
          <p:nvPr/>
        </p:nvGrpSpPr>
        <p:grpSpPr>
          <a:xfrm>
            <a:off x="2424381" y="2860945"/>
            <a:ext cx="4202834" cy="3634298"/>
            <a:chOff x="946582" y="0"/>
            <a:chExt cx="4202834" cy="3634298"/>
          </a:xfrm>
        </p:grpSpPr>
        <p:sp>
          <p:nvSpPr>
            <p:cNvPr id="312" name="Google Shape;312;p30"/>
            <p:cNvSpPr/>
            <p:nvPr/>
          </p:nvSpPr>
          <p:spPr>
            <a:xfrm>
              <a:off x="2386138" y="0"/>
              <a:ext cx="1211460" cy="787449"/>
            </a:xfrm>
            <a:prstGeom prst="roundRect">
              <a:avLst>
                <a:gd fmla="val 16667" name="adj"/>
              </a:avLst>
            </a:prstGeom>
            <a:solidFill>
              <a:srgbClr val="4C66C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0"/>
            <p:cNvSpPr txBox="1"/>
            <p:nvPr/>
          </p:nvSpPr>
          <p:spPr>
            <a:xfrm>
              <a:off x="2424578" y="38440"/>
              <a:ext cx="1134580" cy="710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200"/>
                <a:buFont typeface="Times New Roman"/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1472576" y="391496"/>
              <a:ext cx="3145317" cy="3145317"/>
            </a:xfrm>
            <a:custGeom>
              <a:rect b="b" l="l" r="r" t="t"/>
              <a:pathLst>
                <a:path extrusionOk="0" h="120000" w="120000">
                  <a:moveTo>
                    <a:pt x="87770" y="6813"/>
                  </a:moveTo>
                  <a:lnTo>
                    <a:pt x="87770" y="6813"/>
                  </a:lnTo>
                  <a:cubicBezTo>
                    <a:pt x="94471" y="10312"/>
                    <a:pt x="100450" y="15045"/>
                    <a:pt x="105393" y="20764"/>
                  </a:cubicBezTo>
                </a:path>
              </a:pathLst>
            </a:custGeom>
            <a:noFill/>
            <a:ln cap="flat" cmpd="sng" w="9525">
              <a:solidFill>
                <a:srgbClr val="4C66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3937956" y="1088563"/>
              <a:ext cx="1211460" cy="787449"/>
            </a:xfrm>
            <a:prstGeom prst="roundRect">
              <a:avLst>
                <a:gd fmla="val 16667" name="adj"/>
              </a:avLst>
            </a:prstGeom>
            <a:solidFill>
              <a:srgbClr val="4C66C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0"/>
            <p:cNvSpPr txBox="1"/>
            <p:nvPr/>
          </p:nvSpPr>
          <p:spPr>
            <a:xfrm>
              <a:off x="3976396" y="1127003"/>
              <a:ext cx="1134580" cy="710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200"/>
                <a:buFont typeface="Times New Roman"/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1475341" y="395607"/>
              <a:ext cx="3145317" cy="3145317"/>
            </a:xfrm>
            <a:custGeom>
              <a:rect b="b" l="l" r="r" t="t"/>
              <a:pathLst>
                <a:path extrusionOk="0" h="120000" w="120000">
                  <a:moveTo>
                    <a:pt x="119856" y="64155"/>
                  </a:moveTo>
                  <a:lnTo>
                    <a:pt x="119856" y="64155"/>
                  </a:lnTo>
                  <a:cubicBezTo>
                    <a:pt x="119306" y="72071"/>
                    <a:pt x="117192" y="79800"/>
                    <a:pt x="113636" y="86893"/>
                  </a:cubicBezTo>
                </a:path>
              </a:pathLst>
            </a:custGeom>
            <a:noFill/>
            <a:ln cap="flat" cmpd="sng" w="9525">
              <a:solidFill>
                <a:srgbClr val="4C66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3366655" y="2846849"/>
              <a:ext cx="1211460" cy="787449"/>
            </a:xfrm>
            <a:prstGeom prst="roundRect">
              <a:avLst>
                <a:gd fmla="val 16667" name="adj"/>
              </a:avLst>
            </a:prstGeom>
            <a:solidFill>
              <a:srgbClr val="4C66C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0"/>
            <p:cNvSpPr txBox="1"/>
            <p:nvPr/>
          </p:nvSpPr>
          <p:spPr>
            <a:xfrm>
              <a:off x="3405095" y="2885289"/>
              <a:ext cx="1134580" cy="710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200"/>
                <a:buFont typeface="Times New Roman"/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1475341" y="395607"/>
              <a:ext cx="3145317" cy="3145317"/>
            </a:xfrm>
            <a:custGeom>
              <a:rect b="b" l="l" r="r" t="t"/>
              <a:pathLst>
                <a:path extrusionOk="0" h="120000" w="120000">
                  <a:moveTo>
                    <a:pt x="67361" y="119547"/>
                  </a:moveTo>
                  <a:cubicBezTo>
                    <a:pt x="62473" y="120151"/>
                    <a:pt x="57528" y="120151"/>
                    <a:pt x="52640" y="119547"/>
                  </a:cubicBezTo>
                </a:path>
              </a:pathLst>
            </a:custGeom>
            <a:noFill/>
            <a:ln cap="flat" cmpd="sng" w="9525">
              <a:solidFill>
                <a:srgbClr val="4C66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1517883" y="2846849"/>
              <a:ext cx="1211460" cy="787449"/>
            </a:xfrm>
            <a:prstGeom prst="roundRect">
              <a:avLst>
                <a:gd fmla="val 16667" name="adj"/>
              </a:avLst>
            </a:prstGeom>
            <a:solidFill>
              <a:srgbClr val="4C66C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0"/>
            <p:cNvSpPr txBox="1"/>
            <p:nvPr/>
          </p:nvSpPr>
          <p:spPr>
            <a:xfrm>
              <a:off x="1556323" y="2885289"/>
              <a:ext cx="1134580" cy="710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200"/>
                <a:buFont typeface="Times New Roman"/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1475341" y="395607"/>
              <a:ext cx="3145317" cy="3145317"/>
            </a:xfrm>
            <a:custGeom>
              <a:rect b="b" l="l" r="r" t="t"/>
              <a:pathLst>
                <a:path extrusionOk="0" h="120000" w="120000">
                  <a:moveTo>
                    <a:pt x="6364" y="86893"/>
                  </a:moveTo>
                  <a:cubicBezTo>
                    <a:pt x="2807" y="79800"/>
                    <a:pt x="693" y="72071"/>
                    <a:pt x="144" y="64155"/>
                  </a:cubicBezTo>
                </a:path>
              </a:pathLst>
            </a:custGeom>
            <a:noFill/>
            <a:ln cap="flat" cmpd="sng" w="9525">
              <a:solidFill>
                <a:srgbClr val="4C66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946582" y="1088563"/>
              <a:ext cx="1211460" cy="787449"/>
            </a:xfrm>
            <a:prstGeom prst="roundRect">
              <a:avLst>
                <a:gd fmla="val 16667" name="adj"/>
              </a:avLst>
            </a:prstGeom>
            <a:solidFill>
              <a:srgbClr val="4C66C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 txBox="1"/>
            <p:nvPr/>
          </p:nvSpPr>
          <p:spPr>
            <a:xfrm>
              <a:off x="985022" y="1127003"/>
              <a:ext cx="1134580" cy="710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200"/>
                <a:buFont typeface="Times New Roman"/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1478449" y="390983"/>
              <a:ext cx="3145317" cy="3145317"/>
            </a:xfrm>
            <a:custGeom>
              <a:rect b="b" l="l" r="r" t="t"/>
              <a:pathLst>
                <a:path extrusionOk="0" h="120000" w="120000">
                  <a:moveTo>
                    <a:pt x="14016" y="21458"/>
                  </a:moveTo>
                  <a:lnTo>
                    <a:pt x="14016" y="21458"/>
                  </a:lnTo>
                  <a:cubicBezTo>
                    <a:pt x="18254" y="16401"/>
                    <a:pt x="23298" y="12078"/>
                    <a:pt x="28943" y="8663"/>
                  </a:cubicBezTo>
                </a:path>
              </a:pathLst>
            </a:custGeom>
            <a:noFill/>
            <a:ln cap="flat" cmpd="sng" w="9525">
              <a:solidFill>
                <a:srgbClr val="4C66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tlicey.ucoz.ru/emblema.png" id="331" name="Google Shape;33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7562" y="311150"/>
            <a:ext cx="1619251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1"/>
          <p:cNvSpPr txBox="1"/>
          <p:nvPr/>
        </p:nvSpPr>
        <p:spPr>
          <a:xfrm>
            <a:off x="571472" y="390946"/>
            <a:ext cx="6435104" cy="837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учреждение</a:t>
            </a:r>
            <a:br>
              <a:rPr b="1" i="0" lang="ru-RU" sz="2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2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«Рыбницкое управление народного образования»</a:t>
            </a:r>
            <a:endParaRPr b="0" i="0" sz="20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1071538" y="1013246"/>
            <a:ext cx="5935038" cy="837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Times New Roman"/>
              <a:buNone/>
            </a:pPr>
            <a:r>
              <a:rPr b="0" i="0" lang="ru-RU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образовательное учреждение </a:t>
            </a:r>
            <a:br>
              <a:rPr b="0" i="0" lang="ru-RU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«Рыбницкий теоретический лицей-комплекс»</a:t>
            </a:r>
            <a:endParaRPr/>
          </a:p>
        </p:txBody>
      </p:sp>
      <p:sp>
        <p:nvSpPr>
          <p:cNvPr id="334" name="Google Shape;334;p31"/>
          <p:cNvSpPr txBox="1"/>
          <p:nvPr/>
        </p:nvSpPr>
        <p:spPr>
          <a:xfrm>
            <a:off x="4493599" y="4655666"/>
            <a:ext cx="3818127" cy="974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Times New Roman"/>
              <a:buNone/>
            </a:pPr>
            <a:r>
              <a:rPr b="0" i="0" lang="ru-RU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Директор, руководитель</a:t>
            </a:r>
            <a:br>
              <a:rPr b="0" i="0" lang="ru-RU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первой квалификационной категории </a:t>
            </a:r>
            <a:br>
              <a:rPr b="0" i="0" lang="ru-RU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Герасимова Зоя Ивановна</a:t>
            </a:r>
            <a:endParaRPr b="0" i="0" sz="24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31"/>
          <p:cNvSpPr txBox="1"/>
          <p:nvPr/>
        </p:nvSpPr>
        <p:spPr>
          <a:xfrm>
            <a:off x="461024" y="1892721"/>
            <a:ext cx="7999503" cy="240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r>
              <a:rPr b="1" i="0" lang="ru-RU" sz="5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Успехов, оптимизма и новых свершений!</a:t>
            </a:r>
            <a:endParaRPr b="1" i="0" sz="54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" id="336" name="Google Shape;336;p31"/>
          <p:cNvPicPr preferRelativeResize="0"/>
          <p:nvPr/>
        </p:nvPicPr>
        <p:blipFill rotWithShape="1">
          <a:blip r:embed="rId4">
            <a:alphaModFix/>
          </a:blip>
          <a:srcRect b="1403" l="901" r="900" t="1402"/>
          <a:stretch/>
        </p:blipFill>
        <p:spPr>
          <a:xfrm>
            <a:off x="832274" y="4231431"/>
            <a:ext cx="3302398" cy="1822848"/>
          </a:xfrm>
          <a:custGeom>
            <a:rect b="b" l="l" r="r" t="t"/>
            <a:pathLst>
              <a:path extrusionOk="0" h="21600" w="21600">
                <a:moveTo>
                  <a:pt x="2733" y="0"/>
                </a:moveTo>
                <a:cubicBezTo>
                  <a:pt x="1931" y="0"/>
                  <a:pt x="1450" y="2"/>
                  <a:pt x="1129" y="245"/>
                </a:cubicBezTo>
                <a:cubicBezTo>
                  <a:pt x="667" y="550"/>
                  <a:pt x="303" y="1208"/>
                  <a:pt x="135" y="2046"/>
                </a:cubicBezTo>
                <a:cubicBezTo>
                  <a:pt x="1" y="2627"/>
                  <a:pt x="0" y="3499"/>
                  <a:pt x="0" y="4952"/>
                </a:cubicBezTo>
                <a:lnTo>
                  <a:pt x="0" y="16648"/>
                </a:lnTo>
                <a:cubicBezTo>
                  <a:pt x="0" y="18101"/>
                  <a:pt x="1" y="18973"/>
                  <a:pt x="135" y="19554"/>
                </a:cubicBezTo>
                <a:cubicBezTo>
                  <a:pt x="303" y="20392"/>
                  <a:pt x="667" y="21050"/>
                  <a:pt x="1129" y="21355"/>
                </a:cubicBezTo>
                <a:cubicBezTo>
                  <a:pt x="1450" y="21598"/>
                  <a:pt x="1931" y="21600"/>
                  <a:pt x="2733" y="21600"/>
                </a:cubicBezTo>
                <a:lnTo>
                  <a:pt x="18867" y="21600"/>
                </a:lnTo>
                <a:cubicBezTo>
                  <a:pt x="19669" y="21600"/>
                  <a:pt x="20150" y="21598"/>
                  <a:pt x="20471" y="21355"/>
                </a:cubicBezTo>
                <a:cubicBezTo>
                  <a:pt x="20933" y="21050"/>
                  <a:pt x="21297" y="20392"/>
                  <a:pt x="21465" y="19554"/>
                </a:cubicBezTo>
                <a:cubicBezTo>
                  <a:pt x="21599" y="18973"/>
                  <a:pt x="21600" y="18101"/>
                  <a:pt x="21600" y="16648"/>
                </a:cubicBezTo>
                <a:lnTo>
                  <a:pt x="21600" y="4952"/>
                </a:lnTo>
                <a:cubicBezTo>
                  <a:pt x="21600" y="3499"/>
                  <a:pt x="21599" y="2627"/>
                  <a:pt x="21465" y="2046"/>
                </a:cubicBezTo>
                <a:cubicBezTo>
                  <a:pt x="21297" y="1208"/>
                  <a:pt x="20933" y="550"/>
                  <a:pt x="20471" y="245"/>
                </a:cubicBezTo>
                <a:cubicBezTo>
                  <a:pt x="20150" y="2"/>
                  <a:pt x="19669" y="0"/>
                  <a:pt x="18867" y="0"/>
                </a:cubicBezTo>
                <a:lnTo>
                  <a:pt x="2733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>
            <a:off x="849563" y="756145"/>
            <a:ext cx="733405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Качественное математическое образование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  каждому для его успешной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жизни в современном обществе 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285720" y="571480"/>
            <a:ext cx="800105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t/>
            </a:r>
            <a:endParaRPr b="1" i="0" sz="3600" u="sng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571472" y="2643182"/>
            <a:ext cx="6000776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b="0" i="1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Состояние физико-математического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b="0" i="1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 является важнейшим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b="0" i="1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фактором, формирующим будущее страны.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(Концепция развития современного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математического образования)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0089" y="4653136"/>
            <a:ext cx="2484000" cy="182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4">
            <a:alphaModFix/>
          </a:blip>
          <a:srcRect b="22126" l="-3837" r="3837" t="9904"/>
          <a:stretch/>
        </p:blipFill>
        <p:spPr>
          <a:xfrm>
            <a:off x="5220071" y="4797152"/>
            <a:ext cx="3753399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251520" y="357188"/>
            <a:ext cx="2808312" cy="1487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92608" lvl="0" marL="228600" rtl="0" algn="ctr">
              <a:spcBef>
                <a:spcPts val="0"/>
              </a:spcBef>
              <a:spcAft>
                <a:spcPts val="0"/>
              </a:spcAft>
              <a:buSzPts val="4608"/>
              <a:buChar char="*"/>
            </a:pPr>
            <a:r>
              <a:rPr lang="ru-RU" sz="36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4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Методика</a:t>
            </a:r>
            <a:br>
              <a:rPr lang="ru-RU" sz="4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«Дерево»</a:t>
            </a:r>
            <a:endParaRPr/>
          </a:p>
        </p:txBody>
      </p:sp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 txBox="1"/>
          <p:nvPr>
            <p:ph idx="2" type="body"/>
          </p:nvPr>
        </p:nvSpPr>
        <p:spPr>
          <a:xfrm>
            <a:off x="251521" y="1916832"/>
            <a:ext cx="3034604" cy="372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Представьте себе, что дерево-это те проблемы, которые возникают в вашей педагогической деятельности в процессе совершенствования образовательного процесса при реализации  ГОС. </a:t>
            </a:r>
            <a:endParaRPr/>
          </a:p>
          <a:p>
            <a:pPr indent="0" lvl="0" marL="0" rtl="0" algn="l">
              <a:spcBef>
                <a:spcPts val="66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60"/>
              </a:spcBef>
              <a:spcAft>
                <a:spcPts val="0"/>
              </a:spcAft>
              <a:buSzPts val="2340"/>
              <a:buNone/>
            </a:pPr>
            <a:r>
              <a:rPr lang="ru-R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Отметьте, пожалуйста, тот уровень, на котором находитесь  Вы в данный момент, решая  эти проблемы.</a:t>
            </a: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25" y="357188"/>
            <a:ext cx="5670550" cy="56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4593515" y="731520"/>
            <a:ext cx="4017085" cy="5649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ct val="129999"/>
              <a:buNone/>
            </a:pPr>
            <a:r>
              <a:rPr b="1" lang="ru-RU" sz="1600"/>
              <a:t> </a:t>
            </a:r>
            <a:endParaRPr sz="1600"/>
          </a:p>
          <a:p>
            <a:pPr indent="-182880" lvl="0" marL="228600" rtl="0" algn="l">
              <a:spcBef>
                <a:spcPts val="625"/>
              </a:spcBef>
              <a:spcAft>
                <a:spcPts val="0"/>
              </a:spcAft>
              <a:buSzPct val="129999"/>
              <a:buChar char="*"/>
            </a:pPr>
            <a:r>
              <a:rPr b="1"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характерна быстрая утомляемость, слабость из-за небольшого запаса энергии и жизненных сил.</a:t>
            </a:r>
            <a:endParaRPr/>
          </a:p>
          <a:p>
            <a:pPr indent="-182880" lvl="0" marL="228600" rtl="0" algn="l">
              <a:spcBef>
                <a:spcPts val="625"/>
              </a:spcBef>
              <a:spcAft>
                <a:spcPts val="0"/>
              </a:spcAft>
              <a:buSzPct val="129999"/>
              <a:buChar char="*"/>
            </a:pPr>
            <a:r>
              <a:rPr b="1"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просто очень веселый по жизни человек, любитель развлечений.</a:t>
            </a:r>
            <a:endParaRPr/>
          </a:p>
          <a:p>
            <a:pPr indent="-182880" lvl="0" marL="228600" rtl="0" algn="l">
              <a:spcBef>
                <a:spcPts val="625"/>
              </a:spcBef>
              <a:spcAft>
                <a:spcPts val="0"/>
              </a:spcAft>
              <a:buSzPct val="129999"/>
              <a:buChar char="*"/>
            </a:pPr>
            <a:r>
              <a:rPr b="1"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и 21</a:t>
            </a:r>
            <a:r>
              <a:rPr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тревожность и замкнутость ведут к минимизации круга общения и снижению коммуникабельности.</a:t>
            </a:r>
            <a:endParaRPr/>
          </a:p>
          <a:p>
            <a:pPr indent="-182880" lvl="0" marL="228600" rtl="0" algn="l">
              <a:spcBef>
                <a:spcPts val="625"/>
              </a:spcBef>
              <a:spcAft>
                <a:spcPts val="0"/>
              </a:spcAft>
              <a:buSzPct val="129999"/>
              <a:buChar char="*"/>
            </a:pPr>
            <a:r>
              <a:rPr b="1"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любит погружаться в свой мир, уходить в себя, мечтать и размышлять.</a:t>
            </a:r>
            <a:endParaRPr/>
          </a:p>
          <a:p>
            <a:pPr indent="-182880" lvl="0" marL="228600" rtl="0" algn="l">
              <a:spcBef>
                <a:spcPts val="625"/>
              </a:spcBef>
              <a:spcAft>
                <a:spcPts val="0"/>
              </a:spcAft>
              <a:buSzPct val="129999"/>
              <a:buChar char="*"/>
            </a:pPr>
            <a:r>
              <a:rPr b="1"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и 15</a:t>
            </a:r>
            <a:r>
              <a:rPr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нормальная адаптация к текущей жизненной ситуации, полный комфорт и довольство окружающим миром.</a:t>
            </a:r>
            <a:endParaRPr/>
          </a:p>
          <a:p>
            <a:pPr indent="-182880" lvl="0" marL="228600" rtl="0" algn="l">
              <a:spcBef>
                <a:spcPts val="625"/>
              </a:spcBef>
              <a:spcAft>
                <a:spcPts val="0"/>
              </a:spcAft>
              <a:buSzPct val="129999"/>
              <a:buChar char="*"/>
            </a:pPr>
            <a:r>
              <a:rPr b="1"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на лицо внутренний кризис, эмоциональные проблемы и даже начало депрессии.</a:t>
            </a:r>
            <a:endParaRPr/>
          </a:p>
          <a:p>
            <a:pPr indent="-182880" lvl="0" marL="228600" rtl="0" algn="l">
              <a:spcBef>
                <a:spcPts val="625"/>
              </a:spcBef>
              <a:spcAft>
                <a:spcPts val="0"/>
              </a:spcAft>
              <a:buSzPct val="129999"/>
              <a:buChar char="*"/>
            </a:pPr>
            <a:r>
              <a:rPr b="1"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завышенная самооценка лидера требует максимального внимания окружающих к себе любимому.</a:t>
            </a:r>
            <a:endParaRPr/>
          </a:p>
          <a:p>
            <a:pPr indent="-182880" lvl="0" marL="228600" rtl="0" algn="l">
              <a:spcBef>
                <a:spcPts val="625"/>
              </a:spcBef>
              <a:spcAft>
                <a:spcPts val="0"/>
              </a:spcAft>
              <a:buSzPct val="129999"/>
              <a:buChar char="*"/>
            </a:pPr>
            <a:r>
              <a:rPr b="1"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r>
              <a:rPr lang="ru-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устал от жизни и необходимости поддерживать других, поэтому получает сам поддержку от человечка № 17.</a:t>
            </a:r>
            <a:endParaRPr/>
          </a:p>
          <a:p>
            <a:pPr indent="-69373" lvl="0" marL="228600" rtl="0" algn="l">
              <a:spcBef>
                <a:spcPts val="575"/>
              </a:spcBef>
              <a:spcAft>
                <a:spcPts val="0"/>
              </a:spcAft>
              <a:buSzPct val="130000"/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 txBox="1"/>
          <p:nvPr>
            <p:ph idx="2" type="body"/>
          </p:nvPr>
        </p:nvSpPr>
        <p:spPr>
          <a:xfrm>
            <a:off x="357188" y="548680"/>
            <a:ext cx="3008312" cy="5577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120"/>
              <a:buNone/>
            </a:pPr>
            <a:r>
              <a:rPr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Трактовки к выбранному персонажу:</a:t>
            </a:r>
            <a:endParaRPr/>
          </a:p>
          <a:p>
            <a:pPr indent="0" lvl="0" marL="0" rtl="0" algn="l">
              <a:spcBef>
                <a:spcPts val="620"/>
              </a:spcBef>
              <a:spcAft>
                <a:spcPts val="0"/>
              </a:spcAft>
              <a:buSzPts val="2080"/>
              <a:buNone/>
            </a:pPr>
            <a:r>
              <a:rPr b="1" lang="ru-RU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и 3, 6 и 7</a:t>
            </a:r>
            <a:r>
              <a:rPr lang="ru-RU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поза целеустремленного человека, который ничего не боится – ни препятствий, ни преград на пути.</a:t>
            </a:r>
            <a:endParaRPr/>
          </a:p>
          <a:p>
            <a:pPr indent="0" lvl="0" marL="0" rtl="0" algn="l">
              <a:spcBef>
                <a:spcPts val="62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sz="1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620"/>
              </a:spcBef>
              <a:spcAft>
                <a:spcPts val="0"/>
              </a:spcAft>
              <a:buSzPts val="2080"/>
              <a:buNone/>
            </a:pPr>
            <a:r>
              <a:rPr b="1" lang="ru-RU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 11 и 12, 18 и 19</a:t>
            </a:r>
            <a:r>
              <a:rPr lang="ru-RU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коммуникабельная личность, нацеленная на помощь друзьями и близким.</a:t>
            </a:r>
            <a:endParaRPr/>
          </a:p>
          <a:p>
            <a:pPr indent="0" lvl="0" marL="0" rtl="0" algn="just">
              <a:spcBef>
                <a:spcPts val="620"/>
              </a:spcBef>
              <a:spcAft>
                <a:spcPts val="0"/>
              </a:spcAft>
              <a:buSzPts val="2080"/>
              <a:buNone/>
            </a:pPr>
            <a:r>
              <a:rPr b="1" lang="ru-RU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ru-RU" sz="1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устойчивая жизненная позиция помогает достигать высоких результатов в делах, особенно если на пути не возникают серьезные трудности.</a:t>
            </a:r>
            <a:endParaRPr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457200" y="692696"/>
            <a:ext cx="7758113" cy="19442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ru-RU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Государственные образовательные стандарты НОО, ООО,С(П)ОО </a:t>
            </a:r>
            <a:endParaRPr/>
          </a:p>
          <a:p>
            <a:pPr indent="0" lvl="0" marL="0" rtl="0" algn="ctr">
              <a:spcBef>
                <a:spcPts val="660"/>
              </a:spcBef>
              <a:spcAft>
                <a:spcPts val="0"/>
              </a:spcAft>
              <a:buSzPts val="2340"/>
              <a:buNone/>
            </a:pPr>
            <a:r>
              <a:rPr lang="ru-RU" sz="1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ТРЕБОВАНИЯ К УСЛОВИЯМ РЕАЛИЗАЦИИ ОСНОВНОЙ ОБРАЗОВАТЕЛЬНОЙ ПРОГРАММЫ ОСНОВНОГО ОБЩЕГО ОБРАЗОВАНИЯ</a:t>
            </a:r>
            <a:endParaRPr/>
          </a:p>
        </p:txBody>
      </p:sp>
      <p:sp>
        <p:nvSpPr>
          <p:cNvPr id="139" name="Google Shape;139;p18"/>
          <p:cNvSpPr txBox="1"/>
          <p:nvPr>
            <p:ph idx="2" type="body"/>
          </p:nvPr>
        </p:nvSpPr>
        <p:spPr>
          <a:xfrm>
            <a:off x="457200" y="2924943"/>
            <a:ext cx="4040188" cy="3201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spcBef>
                <a:spcPts val="0"/>
              </a:spcBef>
              <a:spcAft>
                <a:spcPts val="0"/>
              </a:spcAft>
              <a:buSzPts val="2340"/>
              <a:buChar char="*"/>
            </a:pPr>
            <a:r>
              <a:rPr lang="ru-RU"/>
              <a:t>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размещения продуктов познавательной, учебно-исследовательской и проектной деятельности обучающихся в </a:t>
            </a:r>
            <a:r>
              <a:rPr b="1" lang="ru-RU" sz="2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информационно-образовательной среде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организации, осуществляющей образовательную деятельность</a:t>
            </a:r>
            <a:endParaRPr/>
          </a:p>
        </p:txBody>
      </p:sp>
      <p:sp>
        <p:nvSpPr>
          <p:cNvPr id="140" name="Google Shape;140;p18"/>
          <p:cNvSpPr txBox="1"/>
          <p:nvPr>
            <p:ph idx="4" type="body"/>
          </p:nvPr>
        </p:nvSpPr>
        <p:spPr>
          <a:xfrm>
            <a:off x="4645025" y="2852935"/>
            <a:ext cx="4041775" cy="3273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82880" lvl="0" marL="228600" rtl="0" algn="l">
              <a:spcBef>
                <a:spcPts val="0"/>
              </a:spcBef>
              <a:spcAft>
                <a:spcPts val="0"/>
              </a:spcAft>
              <a:buSzPts val="2600"/>
              <a:buChar char="*"/>
            </a:pPr>
            <a:r>
              <a:rPr lang="ru-RU" sz="2000"/>
              <a:t>–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проектирования и организации своей индивидуальной и групповой деятельности, организации своего времени с использованием ИКТ</a:t>
            </a:r>
            <a:endParaRPr/>
          </a:p>
          <a:p>
            <a:pPr indent="-182880" lvl="0" marL="228600" rtl="0" algn="l">
              <a:spcBef>
                <a:spcPts val="700"/>
              </a:spcBef>
              <a:spcAft>
                <a:spcPts val="0"/>
              </a:spcAft>
              <a:buSzPts val="2600"/>
              <a:buChar char="*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обеспечения доступа к информационным ресурсам интернета, коллекциям медиа-ресурсов на электронных носителях</a:t>
            </a:r>
            <a:endParaRPr/>
          </a:p>
          <a:p>
            <a:pPr indent="-17779" lvl="0" marL="228600" rtl="0" algn="l">
              <a:spcBef>
                <a:spcPts val="7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>
            <a:off x="2162122" y="337410"/>
            <a:ext cx="6458982" cy="1248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факторы совершенствования образовательного процесса</a:t>
            </a:r>
            <a:endParaRPr b="1" i="0" sz="28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rtlicey.ucoz.ru/emblema.png"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708" y="218509"/>
            <a:ext cx="1485827" cy="148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/>
          <p:nvPr/>
        </p:nvSpPr>
        <p:spPr>
          <a:xfrm>
            <a:off x="428596" y="2071678"/>
            <a:ext cx="8248584" cy="1248024"/>
          </a:xfrm>
          <a:prstGeom prst="roundRect">
            <a:avLst>
              <a:gd fmla="val 1526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ru-RU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Зависимость качества образования от профессиональной деятельности педагога, профессиональных компетенций и технологий организации учебного процесса</a:t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428596" y="3714752"/>
            <a:ext cx="8248584" cy="1248024"/>
          </a:xfrm>
          <a:prstGeom prst="roundRect">
            <a:avLst>
              <a:gd fmla="val 1526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ru-RU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Вырастает роль  образовательных технологий и самообразовательной деятельности</a:t>
            </a:r>
            <a:endParaRPr b="0" i="0" sz="24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447708" y="5376976"/>
            <a:ext cx="8248584" cy="1481024"/>
          </a:xfrm>
          <a:prstGeom prst="roundRect">
            <a:avLst>
              <a:gd fmla="val 1526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ru-RU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Образовательные условия: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учебно-методические и наглядные материалы;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информационное и технологическое обеспечение;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теории и подходы к образованию, развитие профессиональных компетенций;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— объективные методы педагогических измерений.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ru-RU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ru-RU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9"/>
          <p:cNvSpPr/>
          <p:nvPr/>
        </p:nvSpPr>
        <p:spPr>
          <a:xfrm rot="5400000">
            <a:off x="4318205" y="3265389"/>
            <a:ext cx="507590" cy="327222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9"/>
          <p:cNvSpPr/>
          <p:nvPr/>
        </p:nvSpPr>
        <p:spPr>
          <a:xfrm rot="5400000">
            <a:off x="4318205" y="4895274"/>
            <a:ext cx="507590" cy="327222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525799" y="3741066"/>
            <a:ext cx="923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89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3643307" y="5409460"/>
            <a:ext cx="9748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89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4" name="Google Shape;154;p19"/>
          <p:cNvCxnSpPr/>
          <p:nvPr/>
        </p:nvCxnSpPr>
        <p:spPr>
          <a:xfrm>
            <a:off x="445516" y="2482083"/>
            <a:ext cx="8252968" cy="1"/>
          </a:xfrm>
          <a:prstGeom prst="straightConnector1">
            <a:avLst/>
          </a:prstGeom>
          <a:noFill/>
          <a:ln cap="flat" cmpd="sng" w="12700">
            <a:solidFill>
              <a:srgbClr val="07008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p19"/>
          <p:cNvCxnSpPr/>
          <p:nvPr/>
        </p:nvCxnSpPr>
        <p:spPr>
          <a:xfrm>
            <a:off x="466820" y="4148763"/>
            <a:ext cx="8231664" cy="858"/>
          </a:xfrm>
          <a:prstGeom prst="straightConnector1">
            <a:avLst/>
          </a:prstGeom>
          <a:noFill/>
          <a:ln cap="flat" cmpd="sng" w="12700">
            <a:solidFill>
              <a:srgbClr val="07008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19"/>
          <p:cNvCxnSpPr/>
          <p:nvPr/>
        </p:nvCxnSpPr>
        <p:spPr>
          <a:xfrm>
            <a:off x="445516" y="5817157"/>
            <a:ext cx="8252968" cy="1"/>
          </a:xfrm>
          <a:prstGeom prst="straightConnector1">
            <a:avLst/>
          </a:prstGeom>
          <a:noFill/>
          <a:ln cap="flat" cmpd="sng" w="12700">
            <a:solidFill>
              <a:srgbClr val="07008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19"/>
          <p:cNvSpPr txBox="1"/>
          <p:nvPr/>
        </p:nvSpPr>
        <p:spPr>
          <a:xfrm>
            <a:off x="642910" y="4364111"/>
            <a:ext cx="68001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89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7008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928662" y="5847903"/>
            <a:ext cx="63854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89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7008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/>
        </p:nvSpPr>
        <p:spPr>
          <a:xfrm>
            <a:off x="2138814" y="369596"/>
            <a:ext cx="6458982" cy="1248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b="1" i="0" lang="ru-RU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ОБРАЗОВАТЕЛЬНАЯ СРЕДА</a:t>
            </a:r>
            <a:endParaRPr b="1" i="0" sz="32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rtlicey.ucoz.ru/emblema.png" id="164" name="Google Shape;1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9" y="250695"/>
            <a:ext cx="1485827" cy="148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>
            <a:off x="1045264" y="2059908"/>
            <a:ext cx="7053472" cy="4169140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6" name="Google Shape;166;p20"/>
          <p:cNvCxnSpPr/>
          <p:nvPr/>
        </p:nvCxnSpPr>
        <p:spPr>
          <a:xfrm>
            <a:off x="3574287" y="3231409"/>
            <a:ext cx="1995426" cy="1"/>
          </a:xfrm>
          <a:prstGeom prst="straightConnector1">
            <a:avLst/>
          </a:prstGeom>
          <a:noFill/>
          <a:ln cap="flat" cmpd="sng" w="25400">
            <a:solidFill>
              <a:srgbClr val="07008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20"/>
          <p:cNvCxnSpPr/>
          <p:nvPr/>
        </p:nvCxnSpPr>
        <p:spPr>
          <a:xfrm>
            <a:off x="1581948" y="5590983"/>
            <a:ext cx="5982865" cy="1"/>
          </a:xfrm>
          <a:prstGeom prst="straightConnector1">
            <a:avLst/>
          </a:prstGeom>
          <a:noFill/>
          <a:ln cap="flat" cmpd="sng" w="25400">
            <a:solidFill>
              <a:srgbClr val="07008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20"/>
          <p:cNvSpPr txBox="1"/>
          <p:nvPr/>
        </p:nvSpPr>
        <p:spPr>
          <a:xfrm>
            <a:off x="4182015" y="2416761"/>
            <a:ext cx="779970" cy="55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89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</a:t>
            </a:r>
            <a:r>
              <a:rPr b="1" i="0" lang="ru-RU" sz="9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1" i="0" lang="ru-RU" sz="9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3829087" y="2785376"/>
            <a:ext cx="1485826" cy="39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89"/>
              </a:buClr>
              <a:buSzPts val="1100"/>
              <a:buFont typeface="Times New Roman"/>
              <a:buNone/>
            </a:pPr>
            <a:r>
              <a:rPr b="0" i="0" lang="ru-RU" sz="11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новая цель</a:t>
            </a:r>
            <a:br>
              <a:rPr b="0" i="0" lang="ru-RU" sz="11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11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2679337" y="3564957"/>
            <a:ext cx="3785326" cy="1799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89"/>
              </a:buClr>
              <a:buSzPts val="1200"/>
              <a:buFont typeface="Times New Roman"/>
              <a:buNone/>
            </a:pPr>
            <a:r>
              <a:rPr b="1" i="0" lang="ru-RU" sz="12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Новое содержание образования </a:t>
            </a:r>
            <a:br>
              <a:rPr b="1" i="0" lang="ru-RU" sz="12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ru-RU" sz="12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2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Новые требования к подготовке учителя </a:t>
            </a:r>
            <a:br>
              <a:rPr b="1" i="0" lang="ru-RU" sz="12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ru-RU" sz="12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2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Новое целеполагание для учащихся и учителя </a:t>
            </a:r>
            <a:br>
              <a:rPr b="1" i="0" lang="ru-RU" sz="12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ru-RU" sz="12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2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Новые технологии обучения: возможность формирования социальных образовательных сетей </a:t>
            </a:r>
            <a:br>
              <a:rPr b="1" i="0" lang="ru-RU" sz="12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2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образовательных сообществ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2753265" y="5659871"/>
            <a:ext cx="3637470" cy="421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89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rgbClr val="0700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Новые средства обучения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518020" y="2059908"/>
            <a:ext cx="3122788" cy="2503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140368" lvl="0" marL="14036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Char char="•"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 информационно-ресурсной базы</a:t>
            </a:r>
            <a:b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0368" lvl="0" marL="14036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Char char="•"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Свободный доступ к разнообразным информационным ресурсам</a:t>
            </a:r>
            <a:b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0368" lvl="0" marL="14036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Char char="•"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Дистанционность</a:t>
            </a:r>
            <a:b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0368" lvl="0" marL="14036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Char char="•"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Мобильность</a:t>
            </a:r>
            <a:b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0368" lvl="0" marL="14036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Char char="•"/>
            </a:pPr>
            <a:r>
              <a:rPr b="0" i="0" lang="ru-RU" sz="1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Интерактивность</a:t>
            </a:r>
            <a:endParaRPr b="0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4643446"/>
            <a:ext cx="2352000" cy="17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3570" y="1643050"/>
            <a:ext cx="3077680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5140" y="3429000"/>
            <a:ext cx="1975928" cy="26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/>
          <p:nvPr/>
        </p:nvSpPr>
        <p:spPr>
          <a:xfrm>
            <a:off x="3442630" y="927025"/>
            <a:ext cx="2200722" cy="1079650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3442630" y="2235125"/>
            <a:ext cx="2200722" cy="1079650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3442630" y="3543225"/>
            <a:ext cx="2200722" cy="1079650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3442630" y="4851325"/>
            <a:ext cx="2200722" cy="1079650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6396248" y="927025"/>
            <a:ext cx="2200722" cy="1079650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6396248" y="2235125"/>
            <a:ext cx="2200722" cy="1079650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6396248" y="3543225"/>
            <a:ext cx="2200722" cy="1079650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6396248" y="4851325"/>
            <a:ext cx="2200722" cy="1079650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470830" y="2889175"/>
            <a:ext cx="2200722" cy="1079650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693067" y="3136613"/>
            <a:ext cx="17562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Образовательные</a:t>
            </a:r>
            <a:br>
              <a:rPr b="1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ресурсы</a:t>
            </a:r>
            <a:endParaRPr b="1" i="0" sz="24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3730557" y="1196846"/>
            <a:ext cx="1624867" cy="540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Педагогические </a:t>
            </a:r>
            <a:b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кадры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3810354" y="2390645"/>
            <a:ext cx="1423552" cy="768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Материально-</a:t>
            </a:r>
            <a:b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технические </a:t>
            </a:r>
            <a:b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ресурсы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3648603" y="3813046"/>
            <a:ext cx="1788776" cy="540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</a:t>
            </a:r>
            <a:b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ресурсы</a:t>
            </a:r>
            <a:endParaRPr b="1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3843369" y="5084570"/>
            <a:ext cx="1399244" cy="61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Нормативно-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правовая база</a:t>
            </a:r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6654212" y="4892546"/>
            <a:ext cx="1684795" cy="997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Программно-</a:t>
            </a:r>
            <a:b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методические </a:t>
            </a:r>
            <a:b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материалы</a:t>
            </a:r>
            <a:b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Локальные акты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6661951" y="3813046"/>
            <a:ext cx="1669316" cy="540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Инфраструктура</a:t>
            </a:r>
            <a:b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Финансы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6695338" y="2390645"/>
            <a:ext cx="1602542" cy="768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Общественно-</a:t>
            </a:r>
            <a:b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</a:t>
            </a:r>
            <a:b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управление</a:t>
            </a:r>
            <a:endParaRPr b="1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6901266" y="1196846"/>
            <a:ext cx="1190686" cy="540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Контингент</a:t>
            </a:r>
            <a:b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учащихся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2472225" y="3171426"/>
            <a:ext cx="799105" cy="515148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5415525" y="1209276"/>
            <a:ext cx="799104" cy="515148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5415525" y="2566382"/>
            <a:ext cx="799104" cy="515148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5415525" y="3825476"/>
            <a:ext cx="799104" cy="515148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5415525" y="5133576"/>
            <a:ext cx="799104" cy="515148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4214818"/>
            <a:ext cx="1418655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142852"/>
            <a:ext cx="3216000" cy="24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/>
          <p:nvPr/>
        </p:nvSpPr>
        <p:spPr>
          <a:xfrm>
            <a:off x="539552" y="751244"/>
            <a:ext cx="3269615" cy="1255431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ru-RU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благоприятной образовательной среды</a:t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3357554" y="2944226"/>
            <a:ext cx="1934526" cy="1270592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2043302" y="4810328"/>
            <a:ext cx="3036222" cy="1500198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b="0" i="0" lang="ru-RU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b="0" i="0" lang="ru-RU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педагогов</a:t>
            </a:r>
            <a:endParaRPr b="0" i="0" sz="1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4722998" y="290889"/>
            <a:ext cx="4313498" cy="1735682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5878628" y="2420888"/>
            <a:ext cx="2970265" cy="1073846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Проектная работа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Групповая работа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Внеурочная деятельность</a:t>
            </a:r>
            <a:endParaRPr b="0" i="0" sz="16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5948911" y="3543225"/>
            <a:ext cx="2648059" cy="1079650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5874427" y="4789184"/>
            <a:ext cx="3195089" cy="1792385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142843" y="2576212"/>
            <a:ext cx="2762084" cy="1638606"/>
          </a:xfrm>
          <a:prstGeom prst="roundRect">
            <a:avLst>
              <a:gd fmla="val 1764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285720" y="2916676"/>
            <a:ext cx="2846120" cy="1079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1" i="0" lang="ru-RU" sz="2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совершенствования ОП</a:t>
            </a:r>
            <a:endParaRPr b="1" i="0" sz="20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4496793" y="1297573"/>
            <a:ext cx="923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2"/>
          <p:cNvSpPr txBox="1"/>
          <p:nvPr/>
        </p:nvSpPr>
        <p:spPr>
          <a:xfrm>
            <a:off x="3304480" y="3033071"/>
            <a:ext cx="23846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образовательные технологии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4496793" y="3913773"/>
            <a:ext cx="923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4496793" y="5221873"/>
            <a:ext cx="923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6043122" y="4482673"/>
            <a:ext cx="2274510" cy="18902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t/>
            </a:r>
            <a:endParaRPr b="1" i="0" sz="16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Процессуально-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технологические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условия,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методы и приемы </a:t>
            </a:r>
            <a:endParaRPr b="1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6625699" y="3603432"/>
            <a:ext cx="1741821" cy="95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Гуманистические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педагогические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условия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7450410" y="2605672"/>
            <a:ext cx="923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4722998" y="601229"/>
            <a:ext cx="4169482" cy="17312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Times New Roman"/>
              <a:buNone/>
            </a:pPr>
            <a:r>
              <a:rPr b="1" i="0" lang="ru-RU" sz="14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i="0" lang="ru-RU" sz="16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наличие оборудования  и материалов для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проведения ОЭД, лабораторных работ;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обеспечение доступа к современным технологиям ( интерактивные доски; компьютеры и т. д.)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 i="0" sz="1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2"/>
          <p:cNvSpPr/>
          <p:nvPr/>
        </p:nvSpPr>
        <p:spPr>
          <a:xfrm>
            <a:off x="2586582" y="3475075"/>
            <a:ext cx="799105" cy="515148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3923894" y="1209276"/>
            <a:ext cx="799104" cy="515148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5079524" y="2854786"/>
            <a:ext cx="799104" cy="515148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5079524" y="5427803"/>
            <a:ext cx="799104" cy="515148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5079524" y="3554192"/>
            <a:ext cx="799104" cy="515148"/>
          </a:xfrm>
          <a:prstGeom prst="rightArrow">
            <a:avLst>
              <a:gd fmla="val 32000" name="adj1"/>
              <a:gd fmla="val 7784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Синий обелиск">
  <a:themeElements>
    <a:clrScheme name="Синий обелиск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FFFF"/>
      </a:accent1>
      <a:accent2>
        <a:srgbClr val="336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