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7" r:id="rId4"/>
    <p:sldId id="263" r:id="rId5"/>
    <p:sldId id="259" r:id="rId6"/>
    <p:sldId id="262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099FF"/>
    <a:srgbClr val="CCEC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A8A3D-543C-4462-A4CA-E181945F399A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0BD30-0AC0-41CF-8497-7E9D06A84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15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0BD30-0AC0-41CF-8497-7E9D06A84A4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174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1BF6-FF09-443B-93E7-CFC0457D2617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54C0-1956-47EC-8190-A8763A16F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71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1BF6-FF09-443B-93E7-CFC0457D2617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54C0-1956-47EC-8190-A8763A16F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31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1BF6-FF09-443B-93E7-CFC0457D2617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54C0-1956-47EC-8190-A8763A16F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04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1BF6-FF09-443B-93E7-CFC0457D2617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54C0-1956-47EC-8190-A8763A16F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73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1BF6-FF09-443B-93E7-CFC0457D2617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54C0-1956-47EC-8190-A8763A16F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87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1BF6-FF09-443B-93E7-CFC0457D2617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54C0-1956-47EC-8190-A8763A16F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1BF6-FF09-443B-93E7-CFC0457D2617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54C0-1956-47EC-8190-A8763A16F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25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1BF6-FF09-443B-93E7-CFC0457D2617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54C0-1956-47EC-8190-A8763A16F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78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1BF6-FF09-443B-93E7-CFC0457D2617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54C0-1956-47EC-8190-A8763A16F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04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1BF6-FF09-443B-93E7-CFC0457D2617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54C0-1956-47EC-8190-A8763A16F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03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1BF6-FF09-443B-93E7-CFC0457D2617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54C0-1956-47EC-8190-A8763A16F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03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11BF6-FF09-443B-93E7-CFC0457D2617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254C0-1956-47EC-8190-A8763A16F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7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5071" y="1543767"/>
            <a:ext cx="5248656" cy="2532888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Методика проектирования современного учебного занятия теоретического обучения в среднем профессиональном образовании в соответствии с требованиями ГОС СПО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16659" y="3017531"/>
            <a:ext cx="4764024" cy="1847088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>
              <a:solidFill>
                <a:schemeClr val="tx1"/>
              </a:solidFill>
              <a:latin typeface="Bahnschrift SemiLight Condensed" panose="020B0502040204020203" pitchFamily="34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Bahnschrift SemiLight Condensed" panose="020B0502040204020203" pitchFamily="34" charset="0"/>
              </a:rPr>
              <a:t>Сроки реализации</a:t>
            </a:r>
          </a:p>
          <a:p>
            <a:r>
              <a:rPr lang="ru-RU" sz="1400" u="sng" dirty="0" smtClean="0">
                <a:solidFill>
                  <a:srgbClr val="C00000"/>
                </a:solidFill>
                <a:latin typeface="Bahnschrift SemiLight Condensed" panose="020B0502040204020203" pitchFamily="34" charset="0"/>
              </a:rPr>
              <a:t>04.10-06.10.2021 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31586" y="3017531"/>
            <a:ext cx="4764024" cy="1847088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Bahnschrift SemiLight Condensed" panose="020B0502040204020203" pitchFamily="34" charset="0"/>
              </a:rPr>
              <a:t>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Bahnschrift SemiLight Condensed" panose="020B0502040204020203" pitchFamily="34" charset="0"/>
              </a:rPr>
              <a:t>Накопительная система повышения квалификации</a:t>
            </a:r>
          </a:p>
          <a:p>
            <a:r>
              <a:rPr lang="ru-RU" sz="1400" u="sng" dirty="0" smtClean="0">
                <a:solidFill>
                  <a:srgbClr val="C00000"/>
                </a:solidFill>
                <a:latin typeface="Bahnschrift SemiLight Condensed" panose="020B0502040204020203" pitchFamily="34" charset="0"/>
              </a:rPr>
              <a:t>трудоёмкость – 20 часов</a:t>
            </a:r>
            <a:endParaRPr lang="ru-RU" sz="1400" u="sng" dirty="0">
              <a:solidFill>
                <a:srgbClr val="C00000"/>
              </a:solidFill>
              <a:latin typeface="Bahnschrift SemiLight Condensed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16659" y="4891836"/>
            <a:ext cx="4300728" cy="1911096"/>
          </a:xfrm>
          <a:prstGeom prst="rect">
            <a:avLst/>
          </a:prstGeom>
          <a:solidFill>
            <a:srgbClr val="0099FF">
              <a:alpha val="4588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Форма обучения: </a:t>
            </a:r>
          </a:p>
          <a:p>
            <a:r>
              <a:rPr lang="ru-RU" sz="1400" u="sng" dirty="0" smtClean="0">
                <a:solidFill>
                  <a:srgbClr val="C00000"/>
                </a:solidFill>
              </a:rPr>
              <a:t>заочная с применением дистанционных технологий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Государственная итоговая аттестация: 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защиты аттестационной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работы (выполнение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практического задания -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разработка технологической карты учебного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занятия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)</a:t>
            </a:r>
            <a:endParaRPr lang="ru-RU" sz="1400" u="sng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89" y="545601"/>
            <a:ext cx="4497255" cy="2743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817387" y="4891836"/>
            <a:ext cx="4764024" cy="1911096"/>
          </a:xfrm>
          <a:prstGeom prst="rect">
            <a:avLst/>
          </a:prstGeom>
          <a:solidFill>
            <a:schemeClr val="bg1">
              <a:lumMod val="85000"/>
              <a:alpha val="45882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>
              <a:solidFill>
                <a:schemeClr val="tx1"/>
              </a:solidFill>
              <a:latin typeface="Bahnschrift SemiLight Condensed" panose="020B0502040204020203" pitchFamily="34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Bahnschrift SemiLight Condensed" panose="020B0502040204020203" pitchFamily="34" charset="0"/>
              </a:rPr>
              <a:t>Категория слушателей:</a:t>
            </a:r>
          </a:p>
          <a:p>
            <a:r>
              <a:rPr lang="ru-RU" sz="1400" u="sng" dirty="0">
                <a:solidFill>
                  <a:srgbClr val="C00000"/>
                </a:solidFill>
                <a:latin typeface="Bahnschrift SemiLight Condensed" panose="020B0502040204020203" pitchFamily="34" charset="0"/>
              </a:rPr>
              <a:t>п</a:t>
            </a:r>
            <a:r>
              <a:rPr lang="ru-RU" sz="1400" u="sng" dirty="0" smtClean="0">
                <a:solidFill>
                  <a:srgbClr val="C00000"/>
                </a:solidFill>
                <a:latin typeface="Bahnschrift SemiLight Condensed" panose="020B0502040204020203" pitchFamily="34" charset="0"/>
              </a:rPr>
              <a:t>реподаватели организаций профессионального образования</a:t>
            </a:r>
            <a:endParaRPr lang="ru-RU" sz="1400" u="sng" dirty="0">
              <a:solidFill>
                <a:srgbClr val="C00000"/>
              </a:solidFill>
              <a:latin typeface="Bahnschrift SemiLight Condensed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01" y="3192276"/>
            <a:ext cx="609600" cy="60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654" y="4946432"/>
            <a:ext cx="603987" cy="6039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01" y="4947551"/>
            <a:ext cx="609600" cy="6096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041" y="3163365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27550" y="0"/>
            <a:ext cx="8750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ГОУ ДПО «Институт развития образования и повышения квалификации</a:t>
            </a:r>
          </a:p>
          <a:p>
            <a:r>
              <a:rPr lang="ru-RU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Кафедра профессионального образования</a:t>
            </a:r>
            <a:endParaRPr lang="ru-RU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26" name="Picture 2" descr="Учебно-методическое пособие &amp;quot;Подготовка и оформление документов по охране и  ьузопасности труда в организациях образования ПМР&amp;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06" y="15047"/>
            <a:ext cx="898344" cy="84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704116" y="978467"/>
            <a:ext cx="8750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Дополнительная профессиональная программа </a:t>
            </a:r>
          </a:p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повышения квалификации</a:t>
            </a:r>
            <a:endParaRPr lang="ru-RU" sz="14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2" name="tristan-lohengrin-could-we-dream-again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19864" y="9784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9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693">
        <p14:prism isContent="1" isInverted="1"/>
      </p:transition>
    </mc:Choice>
    <mc:Fallback xmlns="">
      <p:transition spd="slow" advTm="506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302" objId="1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9719" y="121285"/>
            <a:ext cx="6248345" cy="874395"/>
          </a:xfrm>
          <a:noFill/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 программе: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72"/>
          <a:stretch/>
        </p:blipFill>
        <p:spPr>
          <a:xfrm>
            <a:off x="0" y="1209040"/>
            <a:ext cx="12192000" cy="56489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6888" y="2045430"/>
            <a:ext cx="3941572" cy="4812570"/>
          </a:xfrm>
          <a:prstGeom prst="rect">
            <a:avLst/>
          </a:prstGeom>
          <a:solidFill>
            <a:srgbClr val="CCECFF">
              <a:alpha val="7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ru-RU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ru-RU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ru-RU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ru-RU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Тема 1.1. Сущностная </a:t>
            </a: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характеристика педагогического </a:t>
            </a:r>
            <a:r>
              <a:rPr lang="ru-RU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проектирования</a:t>
            </a:r>
          </a:p>
          <a:p>
            <a:endParaRPr lang="ru-RU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Тема 1.2. </a:t>
            </a: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Особенности разработки педагогического проекта учебного занятия с позиции </a:t>
            </a:r>
            <a:r>
              <a:rPr lang="ru-RU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компетностного</a:t>
            </a: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подхода</a:t>
            </a:r>
            <a:endParaRPr lang="ru-RU" sz="1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35500" y="2045430"/>
            <a:ext cx="4065524" cy="4812570"/>
          </a:xfrm>
          <a:prstGeom prst="rect">
            <a:avLst/>
          </a:prstGeom>
          <a:solidFill>
            <a:srgbClr val="CCFFCC">
              <a:alpha val="7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Тема 2.1. Целеполагание </a:t>
            </a: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современного учебного </a:t>
            </a:r>
            <a:r>
              <a:rPr lang="ru-RU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занятия</a:t>
            </a:r>
          </a:p>
          <a:p>
            <a:pPr algn="just"/>
            <a:endParaRPr lang="ru-RU" sz="1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Тема 2.2. Технология </a:t>
            </a: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конструирования модели современного учебного </a:t>
            </a:r>
            <a:r>
              <a:rPr lang="ru-RU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занятия</a:t>
            </a:r>
          </a:p>
          <a:p>
            <a:pPr algn="just"/>
            <a:endParaRPr lang="ru-RU" sz="12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Тема 2.2.1. Отбор 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содержания учебного материала, педагогических технологий, методов </a:t>
            </a:r>
            <a:r>
              <a:rPr lang="ru-RU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обучения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Тема 2.2.2. Формы 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проектирования и анализа учебного </a:t>
            </a:r>
            <a:r>
              <a:rPr lang="ru-RU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занятия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Тема 2.2.3. Разработка 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технологической карты учебного занятия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148064" y="2045430"/>
            <a:ext cx="2507488" cy="4812570"/>
          </a:xfrm>
          <a:prstGeom prst="rect">
            <a:avLst/>
          </a:prstGeom>
          <a:solidFill>
            <a:srgbClr val="0099FF">
              <a:alpha val="4588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2452" y="2608440"/>
            <a:ext cx="25714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МОДУЛЬ 1</a:t>
            </a:r>
          </a:p>
          <a:p>
            <a:pPr algn="ctr"/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Проектирование как способ преобразования педагогической деятельности</a:t>
            </a:r>
          </a:p>
          <a:p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8300" y="2608440"/>
            <a:ext cx="2397760" cy="12311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МОДУЛЬ 2</a:t>
            </a:r>
          </a:p>
          <a:p>
            <a:pPr algn="ctr"/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Методика конструирования современного учебного занятия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66936" y="4033520"/>
            <a:ext cx="2269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МОДУЛЬ 3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стажировка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4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1320">
        <p14:window dir="vert"/>
      </p:transition>
    </mc:Choice>
    <mc:Fallback xmlns="">
      <p:transition spd="slow" advClick="0" advTm="213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513332" y="365760"/>
            <a:ext cx="9144000" cy="521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Глоссарий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472184" y="1127474"/>
            <a:ext cx="9226296" cy="1280160"/>
            <a:chOff x="1472184" y="1636777"/>
            <a:chExt cx="9226296" cy="128016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472184" y="1755648"/>
              <a:ext cx="9226296" cy="116128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solidFill>
                    <a:schemeClr val="tx1"/>
                  </a:solidFill>
                  <a:latin typeface="Bahnschrift SemiLight Condensed" panose="020B0502040204020203" pitchFamily="34" charset="0"/>
                </a:rPr>
                <a:t>Современное занятие</a:t>
              </a:r>
              <a:r>
                <a:rPr lang="ru-RU" sz="1600" dirty="0" smtClean="0">
                  <a:solidFill>
                    <a:schemeClr val="tx1"/>
                  </a:solidFill>
                  <a:latin typeface="Bahnschrift SemiLight Condensed" panose="020B0502040204020203" pitchFamily="34" charset="0"/>
                </a:rPr>
                <a:t>		                      э</a:t>
              </a:r>
              <a:r>
                <a:rPr lang="ru-RU" sz="1600" dirty="0" smtClean="0">
                  <a:solidFill>
                    <a:schemeClr val="tx1"/>
                  </a:solidFill>
                  <a:latin typeface="Bahnschrift Light Condensed" panose="020B0502040204020203" pitchFamily="34" charset="0"/>
                </a:rPr>
                <a:t>то </a:t>
              </a:r>
              <a:r>
                <a:rPr lang="ru-RU" sz="1600" dirty="0">
                  <a:solidFill>
                    <a:schemeClr val="tx1"/>
                  </a:solidFill>
                  <a:latin typeface="Bahnschrift Light Condensed" panose="020B0502040204020203" pitchFamily="34" charset="0"/>
                </a:rPr>
                <a:t>ограниченный во вре­мени период каждодневного </a:t>
              </a:r>
              <a:r>
                <a:rPr lang="ru-RU" sz="1600" dirty="0" smtClean="0">
                  <a:solidFill>
                    <a:schemeClr val="tx1"/>
                  </a:solidFill>
                  <a:latin typeface="Bahnschrift Light Condensed" panose="020B0502040204020203" pitchFamily="34" charset="0"/>
                </a:rPr>
                <a:t>взаимодействия</a:t>
              </a:r>
            </a:p>
            <a:p>
              <a:r>
                <a:rPr lang="ru-RU" sz="1600" dirty="0">
                  <a:solidFill>
                    <a:schemeClr val="tx1"/>
                  </a:solidFill>
                  <a:latin typeface="Bahnschrift Light Condensed" panose="020B0502040204020203" pitchFamily="34" charset="0"/>
                </a:rPr>
                <a:t> </a:t>
              </a:r>
              <a:r>
                <a:rPr lang="ru-RU" sz="1600" dirty="0" smtClean="0">
                  <a:solidFill>
                    <a:schemeClr val="tx1"/>
                  </a:solidFill>
                  <a:latin typeface="Bahnschrift Light Condensed" panose="020B0502040204020203" pitchFamily="34" charset="0"/>
                </a:rPr>
                <a:t>                                                                                       педагога </a:t>
              </a:r>
              <a:r>
                <a:rPr lang="ru-RU" sz="1600" dirty="0">
                  <a:solidFill>
                    <a:schemeClr val="tx1"/>
                  </a:solidFill>
                  <a:latin typeface="Bahnschrift Light Condensed" panose="020B0502040204020203" pitchFamily="34" charset="0"/>
                </a:rPr>
                <a:t>и </a:t>
              </a:r>
              <a:r>
                <a:rPr lang="ru-RU" sz="1600" dirty="0" smtClean="0">
                  <a:solidFill>
                    <a:schemeClr val="tx1"/>
                  </a:solidFill>
                  <a:latin typeface="Bahnschrift Light Condensed" panose="020B0502040204020203" pitchFamily="34" charset="0"/>
                </a:rPr>
                <a:t>обучаю­щегося</a:t>
              </a:r>
              <a:r>
                <a:rPr lang="ru-RU" sz="1600" dirty="0">
                  <a:solidFill>
                    <a:schemeClr val="tx1"/>
                  </a:solidFill>
                  <a:latin typeface="Bahnschrift Light Condensed" panose="020B0502040204020203" pitchFamily="34" charset="0"/>
                </a:rPr>
                <a:t>, наполненный напряженным умственным трудом и </a:t>
              </a:r>
              <a:r>
                <a:rPr lang="ru-RU" sz="1600" dirty="0" smtClean="0">
                  <a:solidFill>
                    <a:schemeClr val="tx1"/>
                  </a:solidFill>
                  <a:latin typeface="Bahnschrift Light Condensed" panose="020B0502040204020203" pitchFamily="34" charset="0"/>
                </a:rPr>
                <a:t>                                              </a:t>
              </a:r>
            </a:p>
            <a:p>
              <a:r>
                <a:rPr lang="ru-RU" sz="1600" dirty="0">
                  <a:solidFill>
                    <a:schemeClr val="tx1"/>
                  </a:solidFill>
                  <a:latin typeface="Bahnschrift Light Condensed" panose="020B0502040204020203" pitchFamily="34" charset="0"/>
                </a:rPr>
                <a:t> </a:t>
              </a:r>
              <a:r>
                <a:rPr lang="ru-RU" sz="1600" dirty="0" smtClean="0">
                  <a:solidFill>
                    <a:schemeClr val="tx1"/>
                  </a:solidFill>
                  <a:latin typeface="Bahnschrift Light Condensed" panose="020B0502040204020203" pitchFamily="34" charset="0"/>
                </a:rPr>
                <a:t>                                                                                       творческими </a:t>
              </a:r>
              <a:r>
                <a:rPr lang="ru-RU" sz="1600" dirty="0">
                  <a:solidFill>
                    <a:schemeClr val="tx1"/>
                  </a:solidFill>
                  <a:latin typeface="Bahnschrift Light Condensed" panose="020B0502040204020203" pitchFamily="34" charset="0"/>
                </a:rPr>
                <a:t>поисками, рутинной работой и радостью успеха</a:t>
              </a:r>
              <a:endParaRPr lang="ru-RU" sz="1600" dirty="0" smtClean="0">
                <a:solidFill>
                  <a:schemeClr val="tx1"/>
                </a:solidFill>
                <a:latin typeface="Bahnschrift Light Condensed" panose="020B0502040204020203" pitchFamily="34" charset="0"/>
              </a:endParaRPr>
            </a:p>
          </p:txBody>
        </p:sp>
        <p:pic>
          <p:nvPicPr>
            <p:cNvPr id="2050" name="Picture 2" descr="Профессия аудитор | intalent.pr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535" y="1636777"/>
              <a:ext cx="1837855" cy="1280160"/>
            </a:xfrm>
            <a:prstGeom prst="flowChartInputOutpu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1472184" y="2579558"/>
            <a:ext cx="9226296" cy="1247839"/>
            <a:chOff x="1472184" y="3086417"/>
            <a:chExt cx="9226296" cy="124783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Прямоугольник 6"/>
            <p:cNvSpPr/>
            <p:nvPr/>
          </p:nvSpPr>
          <p:spPr>
            <a:xfrm>
              <a:off x="1472184" y="3163824"/>
              <a:ext cx="9226296" cy="117043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solidFill>
                    <a:schemeClr val="tx1"/>
                  </a:solidFill>
                  <a:latin typeface="Bahnschrift Light Condensed" panose="020B0502040204020203" pitchFamily="34" charset="0"/>
                </a:rPr>
                <a:t>Метод</a:t>
              </a:r>
              <a:r>
                <a:rPr lang="ru-RU" sz="1600" b="1" dirty="0">
                  <a:solidFill>
                    <a:schemeClr val="tx1"/>
                  </a:solidFill>
                  <a:latin typeface="Bahnschrift Light Condensed" panose="020B0502040204020203" pitchFamily="34" charset="0"/>
                </a:rPr>
                <a:t> </a:t>
              </a:r>
              <a:r>
                <a:rPr lang="ru-RU" sz="1600" b="1" dirty="0" smtClean="0">
                  <a:solidFill>
                    <a:schemeClr val="tx1"/>
                  </a:solidFill>
                  <a:latin typeface="Bahnschrift Light Condensed" panose="020B0502040204020203" pitchFamily="34" charset="0"/>
                </a:rPr>
                <a:t>обучения                                                             это</a:t>
              </a:r>
              <a:r>
                <a:rPr lang="ru-RU" sz="1600" dirty="0">
                  <a:solidFill>
                    <a:schemeClr val="tx1"/>
                  </a:solidFill>
                  <a:latin typeface="Bahnschrift Light Condensed" panose="020B0502040204020203" pitchFamily="34" charset="0"/>
                </a:rPr>
                <a:t> упорядоченная деятельность педагога и </a:t>
              </a:r>
              <a:r>
                <a:rPr lang="ru-RU" sz="1600" dirty="0" smtClean="0">
                  <a:solidFill>
                    <a:schemeClr val="tx1"/>
                  </a:solidFill>
                  <a:latin typeface="Bahnschrift Light Condensed" panose="020B0502040204020203" pitchFamily="34" charset="0"/>
                </a:rPr>
                <a:t>обучающегося</a:t>
              </a:r>
              <a:r>
                <a:rPr lang="ru-RU" sz="1600" dirty="0">
                  <a:solidFill>
                    <a:schemeClr val="tx1"/>
                  </a:solidFill>
                  <a:latin typeface="Bahnschrift Light Condensed" panose="020B0502040204020203" pitchFamily="34" charset="0"/>
                </a:rPr>
                <a:t>, направленная на </a:t>
              </a:r>
              <a:r>
                <a:rPr lang="ru-RU" sz="1600" dirty="0" smtClean="0">
                  <a:solidFill>
                    <a:schemeClr val="tx1"/>
                  </a:solidFill>
                  <a:latin typeface="Bahnschrift Light Condensed" panose="020B0502040204020203" pitchFamily="34" charset="0"/>
                </a:rPr>
                <a:t>                                                                                                      	</a:t>
              </a:r>
              <a:r>
                <a:rPr lang="ru-RU" sz="1600" dirty="0">
                  <a:solidFill>
                    <a:schemeClr val="tx1"/>
                  </a:solidFill>
                  <a:latin typeface="Bahnschrift Light Condensed" panose="020B0502040204020203" pitchFamily="34" charset="0"/>
                </a:rPr>
                <a:t>                                                                 </a:t>
              </a:r>
              <a:r>
                <a:rPr lang="ru-RU" sz="1600" dirty="0" smtClean="0">
                  <a:solidFill>
                    <a:schemeClr val="tx1"/>
                  </a:solidFill>
                  <a:latin typeface="Bahnschrift Light Condensed" panose="020B0502040204020203" pitchFamily="34" charset="0"/>
                </a:rPr>
                <a:t>достижение </a:t>
              </a:r>
              <a:r>
                <a:rPr lang="ru-RU" sz="1600" dirty="0">
                  <a:solidFill>
                    <a:schemeClr val="tx1"/>
                  </a:solidFill>
                  <a:latin typeface="Bahnschrift Light Condensed" panose="020B0502040204020203" pitchFamily="34" charset="0"/>
                </a:rPr>
                <a:t>заданной цели обучения		</a:t>
              </a:r>
            </a:p>
          </p:txBody>
        </p:sp>
        <p:pic>
          <p:nvPicPr>
            <p:cNvPr id="2052" name="Picture 4" descr="Курс «Аудитор/Ведущий аудитор СМК» (сертифицирован IRCA №А18184 и ..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798" y="3086417"/>
              <a:ext cx="1883537" cy="1247839"/>
            </a:xfrm>
            <a:prstGeom prst="parallelogram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9"/>
          <p:cNvGrpSpPr/>
          <p:nvPr/>
        </p:nvGrpSpPr>
        <p:grpSpPr>
          <a:xfrm>
            <a:off x="1472184" y="4049929"/>
            <a:ext cx="9226296" cy="1320992"/>
            <a:chOff x="1472184" y="4503736"/>
            <a:chExt cx="9226296" cy="132099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Прямоугольник 8"/>
            <p:cNvSpPr/>
            <p:nvPr/>
          </p:nvSpPr>
          <p:spPr>
            <a:xfrm>
              <a:off x="1472184" y="4608576"/>
              <a:ext cx="9226296" cy="1216152"/>
            </a:xfrm>
            <a:prstGeom prst="rect">
              <a:avLst/>
            </a:prstGeom>
            <a:solidFill>
              <a:srgbClr val="0099FF">
                <a:alpha val="45882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600" dirty="0">
                <a:solidFill>
                  <a:schemeClr val="tx1"/>
                </a:solidFill>
                <a:latin typeface="Bahnschrift SemiLight Condensed" panose="020B0502040204020203" pitchFamily="34" charset="0"/>
              </a:endParaRPr>
            </a:p>
          </p:txBody>
        </p:sp>
        <p:pic>
          <p:nvPicPr>
            <p:cNvPr id="2054" name="Picture 6" descr="Профессия аудитор: описание профессии, где учиться, работать 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8" y="4503736"/>
              <a:ext cx="2244882" cy="1320992"/>
            </a:xfrm>
            <a:prstGeom prst="parallelogram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513332" y="4338974"/>
            <a:ext cx="895350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02124"/>
                </a:solidFill>
                <a:latin typeface="Bahnschrift Light Condensed" panose="020B0502040204020203" pitchFamily="34" charset="0"/>
              </a:rPr>
              <a:t>Педагогическое  </a:t>
            </a:r>
            <a:r>
              <a:rPr lang="ru-RU" sz="1600" dirty="0" smtClean="0">
                <a:solidFill>
                  <a:srgbClr val="202124"/>
                </a:solidFill>
                <a:latin typeface="Bahnschrift Light Condensed" panose="020B0502040204020203" pitchFamily="34" charset="0"/>
              </a:rPr>
              <a:t>                                                           есть </a:t>
            </a:r>
            <a:r>
              <a:rPr lang="ru-RU" sz="1600" dirty="0">
                <a:solidFill>
                  <a:srgbClr val="202124"/>
                </a:solidFill>
                <a:latin typeface="Bahnschrift Light Condensed" panose="020B0502040204020203" pitchFamily="34" charset="0"/>
              </a:rPr>
              <a:t>деятельность по предварительной разработке системы</a:t>
            </a:r>
            <a:endParaRPr lang="ru-RU" sz="1600" dirty="0" smtClean="0">
              <a:solidFill>
                <a:srgbClr val="202124"/>
              </a:solidFill>
              <a:latin typeface="Bahnschrift Light Condensed" panose="020B0502040204020203" pitchFamily="34" charset="0"/>
            </a:endParaRPr>
          </a:p>
          <a:p>
            <a:r>
              <a:rPr lang="ru-RU" sz="1600" b="1" dirty="0" smtClean="0">
                <a:solidFill>
                  <a:srgbClr val="202124"/>
                </a:solidFill>
                <a:latin typeface="Bahnschrift Light Condensed" panose="020B0502040204020203" pitchFamily="34" charset="0"/>
              </a:rPr>
              <a:t>проектирование                                                            </a:t>
            </a:r>
            <a:r>
              <a:rPr lang="ru-RU" sz="1600" dirty="0" smtClean="0">
                <a:solidFill>
                  <a:srgbClr val="202124"/>
                </a:solidFill>
                <a:latin typeface="Bahnschrift Light Condensed" panose="020B0502040204020203" pitchFamily="34" charset="0"/>
              </a:rPr>
              <a:t>взаимодействия </a:t>
            </a:r>
            <a:r>
              <a:rPr lang="ru-RU" sz="1600" dirty="0">
                <a:latin typeface="Bahnschrift Light Condensed" panose="020B0502040204020203" pitchFamily="34" charset="0"/>
              </a:rPr>
              <a:t>педагога и обучаю­щегося</a:t>
            </a:r>
            <a:r>
              <a:rPr lang="ru-RU" sz="1600" dirty="0" smtClean="0">
                <a:solidFill>
                  <a:srgbClr val="202124"/>
                </a:solidFill>
                <a:latin typeface="Bahnschrift Light Condensed" panose="020B0502040204020203" pitchFamily="34" charset="0"/>
              </a:rPr>
              <a:t>, </a:t>
            </a:r>
            <a:r>
              <a:rPr lang="ru-RU" sz="1600" dirty="0">
                <a:solidFill>
                  <a:srgbClr val="202124"/>
                </a:solidFill>
                <a:latin typeface="Bahnschrift Light Condensed" panose="020B0502040204020203" pitchFamily="34" charset="0"/>
              </a:rPr>
              <a:t>направленного на </a:t>
            </a:r>
            <a:r>
              <a:rPr lang="ru-RU" sz="1600" dirty="0" smtClean="0">
                <a:solidFill>
                  <a:srgbClr val="202124"/>
                </a:solidFill>
                <a:latin typeface="Bahnschrift Light Condensed" panose="020B0502040204020203" pitchFamily="34" charset="0"/>
              </a:rPr>
              <a:t>освоение</a:t>
            </a:r>
            <a:endParaRPr lang="ru-RU" sz="1600" dirty="0">
              <a:latin typeface="Bahnschrift Light Condensed" panose="020B0502040204020203" pitchFamily="34" charset="0"/>
            </a:endParaRPr>
          </a:p>
          <a:p>
            <a:r>
              <a:rPr lang="ru-RU" sz="1600" b="1" dirty="0">
                <a:solidFill>
                  <a:srgbClr val="202124"/>
                </a:solidFill>
                <a:latin typeface="Bahnschrift Light Condensed" panose="020B0502040204020203" pitchFamily="34" charset="0"/>
              </a:rPr>
              <a:t>у</a:t>
            </a:r>
            <a:r>
              <a:rPr lang="ru-RU" sz="1600" b="1" dirty="0" smtClean="0">
                <a:solidFill>
                  <a:srgbClr val="202124"/>
                </a:solidFill>
                <a:latin typeface="Bahnschrift Light Condensed" panose="020B0502040204020203" pitchFamily="34" charset="0"/>
              </a:rPr>
              <a:t>чебного занятия</a:t>
            </a:r>
            <a:r>
              <a:rPr lang="ru-RU" sz="1600" dirty="0">
                <a:solidFill>
                  <a:srgbClr val="202124"/>
                </a:solidFill>
                <a:latin typeface="Bahnschrift Light Condensed" panose="020B0502040204020203" pitchFamily="34" charset="0"/>
              </a:rPr>
              <a:t>  </a:t>
            </a:r>
            <a:r>
              <a:rPr lang="ru-RU" sz="1600" dirty="0" smtClean="0">
                <a:solidFill>
                  <a:srgbClr val="202124"/>
                </a:solidFill>
                <a:latin typeface="Bahnschrift Light Condensed" panose="020B0502040204020203" pitchFamily="34" charset="0"/>
              </a:rPr>
              <a:t>                                                                           учебным </a:t>
            </a:r>
            <a:r>
              <a:rPr lang="ru-RU" sz="1600" dirty="0">
                <a:solidFill>
                  <a:srgbClr val="202124"/>
                </a:solidFill>
                <a:latin typeface="Bahnschrift Light Condensed" panose="020B0502040204020203" pitchFamily="34" charset="0"/>
              </a:rPr>
              <a:t>материалом в соответствии с поставленной целью</a:t>
            </a:r>
            <a:endParaRPr lang="ru-RU" sz="16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97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673">
        <p14:window dir="vert"/>
      </p:transition>
    </mc:Choice>
    <mc:Fallback xmlns="">
      <p:transition spd="slow" advClick="0" advTm="76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0805"/>
            <a:ext cx="10515600" cy="65087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Century Gothic" panose="020B0502020202020204" pitchFamily="34" charset="0"/>
              </a:rPr>
              <a:t>Проектирование современного учебного занятия</a:t>
            </a:r>
            <a:endParaRPr lang="ru-RU" sz="2800" b="1" dirty="0">
              <a:latin typeface="Century Gothic" panose="020B0502020202020204" pitchFamily="34" charset="0"/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3824703" y="1725067"/>
            <a:ext cx="4495141" cy="4254527"/>
          </a:xfrm>
          <a:prstGeom prst="flowChartConnector">
            <a:avLst/>
          </a:prstGeom>
          <a:blipFill dpi="0" rotWithShape="1">
            <a:blip r:embed="rId2">
              <a:alphaModFix amt="6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89021" y="971773"/>
            <a:ext cx="4800600" cy="5892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ahnschrift SemiLight Condensed" panose="020B0502040204020203" pitchFamily="34" charset="0"/>
              </a:rPr>
              <a:t>Проектирование учебного занятия</a:t>
            </a:r>
            <a:endParaRPr lang="ru-RU" dirty="0">
              <a:latin typeface="Bahnschrift SemiLight Condensed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97642" y="2157058"/>
            <a:ext cx="2616200" cy="5892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ahnschrift SemiLight Condensed" panose="020B0502040204020203" pitchFamily="34" charset="0"/>
              </a:rPr>
              <a:t>Мотивация</a:t>
            </a:r>
            <a:endParaRPr lang="ru-RU" dirty="0">
              <a:latin typeface="Bahnschrift SemiLight Condensed" panose="020B05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97642" y="4121566"/>
            <a:ext cx="2616200" cy="5161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ahnschrift SemiLight Condensed" panose="020B0502040204020203" pitchFamily="34" charset="0"/>
              </a:rPr>
              <a:t>Отбор содержания учебного </a:t>
            </a:r>
            <a:r>
              <a:rPr lang="ru-RU" dirty="0" smtClean="0">
                <a:latin typeface="Bahnschrift SemiLight Condensed" panose="020B0502040204020203" pitchFamily="34" charset="0"/>
              </a:rPr>
              <a:t>материала</a:t>
            </a:r>
            <a:endParaRPr lang="ru-RU" dirty="0">
              <a:latin typeface="Bahnschrift SemiLight Condensed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497642" y="3137370"/>
            <a:ext cx="2616200" cy="5931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>
                <a:latin typeface="Bahnschrift SemiLight Condensed" panose="020B0502040204020203" pitchFamily="34" charset="0"/>
              </a:rPr>
              <a:t>Целеполагание</a:t>
            </a:r>
            <a:endParaRPr lang="ru-RU" dirty="0">
              <a:latin typeface="Bahnschrift SemiLight Condensed" panose="020B0502040204020203" pitchFamily="34" charset="0"/>
            </a:endParaRPr>
          </a:p>
        </p:txBody>
      </p:sp>
      <p:pic>
        <p:nvPicPr>
          <p:cNvPr id="19" name="Picture 2" descr="стрелка скачать бесплатно - Компьютерные иконки со стрелками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4250" flipH="1">
            <a:off x="8856187" y="5834923"/>
            <a:ext cx="563435" cy="52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стрелка скачать бесплатно - Компьютерные иконки со стрелками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492" flipH="1">
            <a:off x="8426743" y="1583256"/>
            <a:ext cx="563435" cy="52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8497460" y="4985947"/>
            <a:ext cx="2616200" cy="5931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ahnschrift SemiLight Condensed" panose="020B0502040204020203" pitchFamily="34" charset="0"/>
              </a:rPr>
              <a:t>Методы приёма обучения</a:t>
            </a:r>
            <a:endParaRPr lang="ru-RU" dirty="0">
              <a:latin typeface="Bahnschrift SemiLight Condensed" panose="020B0502040204020203" pitchFamily="34" charset="0"/>
            </a:endParaRPr>
          </a:p>
        </p:txBody>
      </p:sp>
      <p:pic>
        <p:nvPicPr>
          <p:cNvPr id="35" name="Picture 2" descr="стрелка скачать бесплатно - Компьютерные иконки со стрелками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40647" flipH="1">
            <a:off x="9639007" y="2763123"/>
            <a:ext cx="333106" cy="30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стрелка скачать бесплатно - Компьютерные иконки со стрелками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40647" flipH="1">
            <a:off x="9639007" y="3772309"/>
            <a:ext cx="333106" cy="30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стрелка скачать бесплатно - Компьютерные иконки со стрелками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40647" flipH="1">
            <a:off x="9639006" y="4695635"/>
            <a:ext cx="333106" cy="30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3589021" y="6143608"/>
            <a:ext cx="4955973" cy="5680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ahnschrift SemiLight Condensed" panose="020B0502040204020203" pitchFamily="34" charset="0"/>
              </a:rPr>
              <a:t>Средства обучения</a:t>
            </a:r>
            <a:endParaRPr lang="ru-RU" dirty="0">
              <a:latin typeface="Bahnschrift SemiLight Condensed" panose="020B0502040204020203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32506" y="2152434"/>
            <a:ext cx="2616200" cy="58928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ahnschrift SemiLight Condensed" panose="020B0502040204020203" pitchFamily="34" charset="0"/>
              </a:rPr>
              <a:t>Рефлексия</a:t>
            </a:r>
            <a:endParaRPr lang="ru-RU" dirty="0">
              <a:latin typeface="Bahnschrift SemiLight Condensed" panose="020B0502040204020203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35554" y="3112381"/>
            <a:ext cx="2616200" cy="5931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ahnschrift SemiLight Condensed" panose="020B0502040204020203" pitchFamily="34" charset="0"/>
              </a:rPr>
              <a:t>Оценка, самооценка деятельности</a:t>
            </a:r>
            <a:endParaRPr lang="ru-RU" dirty="0">
              <a:latin typeface="Bahnschrift SemiLight Condensed" panose="020B0502040204020203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32506" y="4112743"/>
            <a:ext cx="2616200" cy="5161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ahnschrift SemiLight Condensed" panose="020B0502040204020203" pitchFamily="34" charset="0"/>
              </a:rPr>
              <a:t>Подготовка к домашней работе</a:t>
            </a:r>
            <a:endParaRPr lang="ru-RU" dirty="0">
              <a:latin typeface="Bahnschrift SemiLight Condensed" panose="020B0502040204020203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32506" y="4912864"/>
            <a:ext cx="2616200" cy="5931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ahnschrift SemiLight Condensed" panose="020B0502040204020203" pitchFamily="34" charset="0"/>
              </a:rPr>
              <a:t>Формы организации деятельности обучающихся</a:t>
            </a:r>
            <a:endParaRPr lang="ru-RU" dirty="0">
              <a:latin typeface="Bahnschrift SemiLight Condensed" panose="020B0502040204020203" pitchFamily="34" charset="0"/>
            </a:endParaRPr>
          </a:p>
        </p:txBody>
      </p:sp>
      <p:pic>
        <p:nvPicPr>
          <p:cNvPr id="44" name="Picture 2" descr="стрелка скачать бесплатно - Компьютерные иконки со стрелками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23339" flipH="1">
            <a:off x="2792122" y="5739853"/>
            <a:ext cx="563435" cy="52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стрелка скачать бесплатно - Компьютерные иконки со стрелками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04984" flipH="1">
            <a:off x="1964326" y="4606228"/>
            <a:ext cx="333106" cy="30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стрелка скачать бесплатно - Компьютерные иконки со стрелками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04984" flipH="1">
            <a:off x="1964326" y="3786558"/>
            <a:ext cx="333106" cy="26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стрелка скачать бесплатно - Компьютерные иконки со стрелками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04984" flipH="1">
            <a:off x="1982421" y="2767018"/>
            <a:ext cx="333106" cy="30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стрелка скачать бесплатно - Компьютерные иконки со стрелками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72940" flipH="1">
            <a:off x="2967980" y="1523170"/>
            <a:ext cx="563435" cy="52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5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26">
        <p14:ferris dir="l"/>
      </p:transition>
    </mc:Choice>
    <mc:Fallback xmlns="">
      <p:transition spd="slow" advClick="0" advTm="200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рофессия аудитор: описание профессии, где учиться, работать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9"/>
          <a:stretch/>
        </p:blipFill>
        <p:spPr bwMode="auto">
          <a:xfrm>
            <a:off x="0" y="0"/>
            <a:ext cx="12192000" cy="684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141472"/>
            <a:ext cx="12192000" cy="3708400"/>
          </a:xfrm>
          <a:prstGeom prst="rect">
            <a:avLst/>
          </a:prstGeom>
          <a:solidFill>
            <a:srgbClr val="CCEC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546" y="-34476"/>
            <a:ext cx="12192000" cy="3139440"/>
          </a:xfrm>
          <a:prstGeom prst="rect">
            <a:avLst/>
          </a:prstGeom>
          <a:solidFill>
            <a:schemeClr val="bg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>
            <a:off x="997775" y="2131608"/>
            <a:ext cx="2101469" cy="2014728"/>
          </a:xfrm>
          <a:prstGeom prst="hexagon">
            <a:avLst>
              <a:gd name="adj" fmla="val 37396"/>
              <a:gd name="vf" fmla="val 115470"/>
            </a:avLst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329514" y="743712"/>
            <a:ext cx="11640064" cy="521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Проектирование  учебного занятия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4870" y="4120428"/>
            <a:ext cx="2367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ahnschrift SemiLight Condensed" panose="020B0502040204020203" pitchFamily="34" charset="0"/>
              </a:rPr>
              <a:t>МОДЕЛИРОВАНИЕ</a:t>
            </a:r>
          </a:p>
          <a:p>
            <a:pPr algn="ctr"/>
            <a:endParaRPr lang="ru-RU" dirty="0" smtClean="0">
              <a:latin typeface="Bahnschrift SemiLight Condensed" panose="020B0502040204020203" pitchFamily="34" charset="0"/>
            </a:endParaRPr>
          </a:p>
          <a:p>
            <a:pPr algn="ctr"/>
            <a:r>
              <a:rPr lang="ru-RU" dirty="0">
                <a:latin typeface="Bahnschrift SemiLight Condensed" panose="020B0502040204020203" pitchFamily="34" charset="0"/>
              </a:rPr>
              <a:t>п</a:t>
            </a:r>
            <a:r>
              <a:rPr lang="ru-RU" dirty="0" smtClean="0">
                <a:latin typeface="Bahnschrift SemiLight Condensed" panose="020B0502040204020203" pitchFamily="34" charset="0"/>
              </a:rPr>
              <a:t>роцесс определения основных параметров занятия</a:t>
            </a:r>
            <a:endParaRPr lang="ru-RU" dirty="0">
              <a:latin typeface="Bahnschrift SemiLight Condensed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0910" y="4120428"/>
            <a:ext cx="2367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ahnschrift SemiLight Condensed" panose="020B0502040204020203" pitchFamily="34" charset="0"/>
              </a:rPr>
              <a:t>ПРОЕКТИРОВАНИЕ</a:t>
            </a:r>
          </a:p>
          <a:p>
            <a:pPr algn="ctr"/>
            <a:endParaRPr lang="ru-RU" dirty="0" smtClean="0">
              <a:latin typeface="Bahnschrift SemiLight Condensed" panose="020B0502040204020203" pitchFamily="34" charset="0"/>
            </a:endParaRPr>
          </a:p>
          <a:p>
            <a:pPr algn="ctr"/>
            <a:r>
              <a:rPr lang="ru-RU" dirty="0">
                <a:latin typeface="Bahnschrift SemiLight Condensed" panose="020B0502040204020203" pitchFamily="34" charset="0"/>
              </a:rPr>
              <a:t>с</a:t>
            </a:r>
            <a:r>
              <a:rPr lang="ru-RU" dirty="0" smtClean="0">
                <a:latin typeface="Bahnschrift SemiLight Condensed" panose="020B0502040204020203" pitchFamily="34" charset="0"/>
              </a:rPr>
              <a:t>ледующая ступень разработки занятия, заключающаяся в разработке способов, при помощи которых будет достигаться поставленная цель </a:t>
            </a:r>
            <a:endParaRPr lang="ru-RU" dirty="0">
              <a:latin typeface="Bahnschrift SemiLight Condensed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00667" y="4133676"/>
            <a:ext cx="2367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ahnschrift SemiLight Condensed" panose="020B0502040204020203" pitchFamily="34" charset="0"/>
              </a:rPr>
              <a:t>КОНСТРУИРОВАНИЕ</a:t>
            </a:r>
          </a:p>
          <a:p>
            <a:pPr algn="ctr"/>
            <a:endParaRPr lang="ru-RU" dirty="0" smtClean="0">
              <a:latin typeface="Bahnschrift SemiLight Condensed" panose="020B0502040204020203" pitchFamily="34" charset="0"/>
            </a:endParaRPr>
          </a:p>
          <a:p>
            <a:pPr algn="ctr"/>
            <a:r>
              <a:rPr lang="ru-RU" dirty="0" smtClean="0">
                <a:latin typeface="Bahnschrift SemiLight Condensed" panose="020B0502040204020203" pitchFamily="34" charset="0"/>
              </a:rPr>
              <a:t>Создание системы взаимодействия педагога и обучающегося, направленной на овладение ими учебным материалом в соответствии поставленной цели</a:t>
            </a:r>
            <a:endParaRPr lang="ru-RU" dirty="0">
              <a:latin typeface="Bahnschrift SemiLight Condensed" panose="020B0502040204020203" pitchFamily="34" charset="0"/>
            </a:endParaRPr>
          </a:p>
        </p:txBody>
      </p:sp>
      <p:sp>
        <p:nvSpPr>
          <p:cNvPr id="23" name="Шестиугольник 22"/>
          <p:cNvSpPr/>
          <p:nvPr/>
        </p:nvSpPr>
        <p:spPr>
          <a:xfrm>
            <a:off x="4850415" y="2131608"/>
            <a:ext cx="2101469" cy="2014728"/>
          </a:xfrm>
          <a:prstGeom prst="hexagon">
            <a:avLst>
              <a:gd name="adj" fmla="val 37396"/>
              <a:gd name="vf" fmla="val 115470"/>
            </a:avLst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164" y="2645517"/>
            <a:ext cx="987846" cy="987846"/>
          </a:xfrm>
          <a:prstGeom prst="rect">
            <a:avLst/>
          </a:prstGeom>
        </p:spPr>
      </p:pic>
      <p:sp>
        <p:nvSpPr>
          <p:cNvPr id="24" name="Шестиугольник 23"/>
          <p:cNvSpPr/>
          <p:nvPr/>
        </p:nvSpPr>
        <p:spPr>
          <a:xfrm>
            <a:off x="9033573" y="2131608"/>
            <a:ext cx="2101469" cy="2014728"/>
          </a:xfrm>
          <a:prstGeom prst="hexagon">
            <a:avLst>
              <a:gd name="adj" fmla="val 37396"/>
              <a:gd name="vf" fmla="val 115470"/>
            </a:avLst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42" y="2717536"/>
            <a:ext cx="843808" cy="8438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197" y="2547660"/>
            <a:ext cx="1182624" cy="118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5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5775">
        <p14:conveyor dir="l"/>
      </p:transition>
    </mc:Choice>
    <mc:Fallback xmlns="">
      <p:transition spd="slow" advClick="0" advTm="2577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Девушка предлагает что крутое внушительное сожаление Promo не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9" b="62"/>
          <a:stretch/>
        </p:blipFill>
        <p:spPr bwMode="auto">
          <a:xfrm>
            <a:off x="0" y="0"/>
            <a:ext cx="12192000" cy="780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2080" y="3352800"/>
            <a:ext cx="11917680" cy="4013200"/>
          </a:xfrm>
          <a:prstGeom prst="rect">
            <a:avLst/>
          </a:prstGeom>
          <a:solidFill>
            <a:schemeClr val="bg1">
              <a:lumMod val="9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!!!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В современном 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динамично меняющемся мире ключевыми характеристиками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качества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организации учебного процесса на </a:t>
            </a:r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занятиях 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в соответствии с требованиями </a:t>
            </a:r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государственных 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образовательных </a:t>
            </a:r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стандартов СПО становится 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использование современных образовательных технологий и электронных образовательных ресурсов. В связи с этим возникла необходимость интенсифицировать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повышение квалификации педагогических работников 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в части, касающейся </a:t>
            </a:r>
            <a:r>
              <a:rPr lang="ru-RU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методики проектирования современного учебного занятия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, что невозможно без авторских методических разработок и электронных образовательных </a:t>
            </a:r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ресурсов педагогов  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профессионального образования</a:t>
            </a: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85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4063">
        <p14:ferris dir="l"/>
      </p:transition>
    </mc:Choice>
    <mc:Fallback xmlns="">
      <p:transition spd="slow" advClick="0" advTm="3406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3680" y="203200"/>
            <a:ext cx="11795760" cy="62992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7658" y="3033050"/>
            <a:ext cx="11467803" cy="320573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dirty="0" smtClean="0">
                <a:latin typeface="Bahnschrift Condensed" panose="020B0502040204020203" pitchFamily="34" charset="0"/>
              </a:rPr>
              <a:t>По </a:t>
            </a:r>
            <a:r>
              <a:rPr lang="ru-RU" dirty="0">
                <a:latin typeface="Bahnschrift Condensed" panose="020B0502040204020203" pitchFamily="34" charset="0"/>
              </a:rPr>
              <a:t>окончании обучения слушателям </a:t>
            </a:r>
            <a:r>
              <a:rPr lang="ru-RU" dirty="0" smtClean="0">
                <a:latin typeface="Bahnschrift Condensed" panose="020B0502040204020203" pitchFamily="34" charset="0"/>
              </a:rPr>
              <a:t>выдается удостоверение о повышении квалификации </a:t>
            </a:r>
            <a:br>
              <a:rPr lang="ru-RU" dirty="0" smtClean="0">
                <a:latin typeface="Bahnschrift Condensed" panose="020B0502040204020203" pitchFamily="34" charset="0"/>
              </a:rPr>
            </a:br>
            <a:r>
              <a:rPr lang="ru-RU" dirty="0" smtClean="0">
                <a:latin typeface="Bahnschrift Condensed" panose="020B0502040204020203" pitchFamily="34" charset="0"/>
              </a:rPr>
              <a:t>в объёме 20 часов</a:t>
            </a:r>
            <a:endParaRPr lang="ru-RU" dirty="0">
              <a:latin typeface="Bahnschrift Condensed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644" t="7510" r="45267" b="34276"/>
          <a:stretch/>
        </p:blipFill>
        <p:spPr>
          <a:xfrm rot="16200000">
            <a:off x="4848540" y="-52365"/>
            <a:ext cx="2960690" cy="4328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258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651">
        <p14:pan dir="u"/>
      </p:transition>
    </mc:Choice>
    <mc:Fallback xmlns="">
      <p:transition spd="slow" advClick="0" advTm="565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1530</TotalTime>
  <Words>325</Words>
  <Application>Microsoft Office PowerPoint</Application>
  <PresentationFormat>Широкоэкранный</PresentationFormat>
  <Paragraphs>85</Paragraphs>
  <Slides>7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Arial Unicode MS</vt:lpstr>
      <vt:lpstr>Arial</vt:lpstr>
      <vt:lpstr>Bahnschrift Condensed</vt:lpstr>
      <vt:lpstr>Bahnschrift Light Condensed</vt:lpstr>
      <vt:lpstr>Bahnschrift SemiLight Condensed</vt:lpstr>
      <vt:lpstr>Calibri</vt:lpstr>
      <vt:lpstr>Calibri Light</vt:lpstr>
      <vt:lpstr>Century Gothic</vt:lpstr>
      <vt:lpstr>Times New Roman</vt:lpstr>
      <vt:lpstr>Тема Office</vt:lpstr>
      <vt:lpstr>Презентация PowerPoint</vt:lpstr>
      <vt:lpstr>В программе:</vt:lpstr>
      <vt:lpstr>Презентация PowerPoint</vt:lpstr>
      <vt:lpstr>Проектирование современного учебного занятия</vt:lpstr>
      <vt:lpstr>Презентация PowerPoint</vt:lpstr>
      <vt:lpstr>Презентация PowerPoint</vt:lpstr>
      <vt:lpstr>По окончании обучения слушателям выдается удостоверение о повышении квалификации  в объёме 20 часов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</dc:creator>
  <cp:lastModifiedBy>310</cp:lastModifiedBy>
  <cp:revision>50</cp:revision>
  <dcterms:created xsi:type="dcterms:W3CDTF">2020-08-21T06:11:00Z</dcterms:created>
  <dcterms:modified xsi:type="dcterms:W3CDTF">2021-09-21T13:17:36Z</dcterms:modified>
</cp:coreProperties>
</file>