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4168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Образовательные результаты 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как </a:t>
            </a:r>
            <a:r>
              <a:rPr lang="ru-RU" sz="3200" b="1" i="1" dirty="0">
                <a:solidFill>
                  <a:srgbClr val="FF0000"/>
                </a:solidFill>
              </a:rPr>
              <a:t>основа индивидуализации обучения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Запорожец Ольга Витальевна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Заместитель директора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 учебно – воспитательной работе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00B050"/>
                </a:solidFill>
              </a:rPr>
              <a:t>Республика Казахстан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С</a:t>
            </a:r>
            <a:r>
              <a:rPr lang="ru-RU" sz="2000" b="1" dirty="0" smtClean="0">
                <a:solidFill>
                  <a:srgbClr val="00B050"/>
                </a:solidFill>
              </a:rPr>
              <a:t>еверо </a:t>
            </a:r>
            <a:r>
              <a:rPr lang="ru-RU" sz="2000" b="1" dirty="0">
                <a:solidFill>
                  <a:srgbClr val="00B050"/>
                </a:solidFill>
              </a:rPr>
              <a:t>– </a:t>
            </a:r>
            <a:r>
              <a:rPr lang="ru-RU" sz="2000" b="1" dirty="0" smtClean="0">
                <a:solidFill>
                  <a:srgbClr val="00B050"/>
                </a:solidFill>
              </a:rPr>
              <a:t>Казахстанская область</a:t>
            </a:r>
          </a:p>
          <a:p>
            <a:r>
              <a:rPr lang="ru-RU" sz="2000" b="1" dirty="0" err="1" smtClean="0">
                <a:solidFill>
                  <a:srgbClr val="00B050"/>
                </a:solidFill>
              </a:rPr>
              <a:t>Айыртауский</a:t>
            </a:r>
            <a:r>
              <a:rPr lang="ru-RU" sz="2000" b="1" dirty="0" smtClean="0">
                <a:solidFill>
                  <a:srgbClr val="00B050"/>
                </a:solidFill>
              </a:rPr>
              <a:t> район</a:t>
            </a:r>
            <a:endParaRPr lang="ru-RU" sz="2000" b="1" dirty="0">
              <a:solidFill>
                <a:srgbClr val="00B050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КГУ </a:t>
            </a:r>
            <a:r>
              <a:rPr lang="ru-RU" sz="2000" b="1" dirty="0">
                <a:solidFill>
                  <a:srgbClr val="00B050"/>
                </a:solidFill>
              </a:rPr>
              <a:t>«</a:t>
            </a:r>
            <a:r>
              <a:rPr lang="ru-RU" sz="2000" b="1" dirty="0" err="1">
                <a:solidFill>
                  <a:srgbClr val="00B050"/>
                </a:solidFill>
              </a:rPr>
              <a:t>Новосветловская</a:t>
            </a:r>
            <a:r>
              <a:rPr lang="ru-RU" sz="2000" b="1" dirty="0">
                <a:solidFill>
                  <a:srgbClr val="00B050"/>
                </a:solidFill>
              </a:rPr>
              <a:t> средняя школа» 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  </a:t>
            </a:r>
            <a:r>
              <a:rPr lang="ru-RU" sz="3100" b="1" dirty="0" smtClean="0">
                <a:solidFill>
                  <a:srgbClr val="FF0000"/>
                </a:solidFill>
              </a:rPr>
              <a:t>Актуальность </a:t>
            </a:r>
            <a:r>
              <a:rPr lang="ru-RU" sz="3100" b="1" dirty="0">
                <a:solidFill>
                  <a:srgbClr val="FF0000"/>
                </a:solidFill>
              </a:rPr>
              <a:t>проблемы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>
                <a:solidFill>
                  <a:srgbClr val="0070C0"/>
                </a:solidFill>
              </a:rPr>
              <a:t>Современная школа — пространство развития личности</a:t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>Каждый ребёнок талантлив по-своему</a:t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>Индивидуализация обучения — путь к образовательным результатам</a:t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>«В душе каждого ребёнка есть невидимые струны</a:t>
            </a:r>
            <a:r>
              <a:rPr lang="ru-RU" sz="3100" b="1" dirty="0" smtClean="0">
                <a:solidFill>
                  <a:srgbClr val="0070C0"/>
                </a:solidFill>
              </a:rPr>
              <a:t>…»</a:t>
            </a:r>
            <a:r>
              <a:rPr lang="ru-RU" sz="3100" dirty="0">
                <a:solidFill>
                  <a:srgbClr val="00B050"/>
                </a:solidFill>
              </a:rPr>
              <a:t> </a:t>
            </a:r>
            <a:r>
              <a:rPr lang="ru-RU" sz="3100" dirty="0" smtClean="0">
                <a:solidFill>
                  <a:srgbClr val="00B050"/>
                </a:solidFill>
              </a:rPr>
              <a:t>                                         </a:t>
            </a:r>
            <a:r>
              <a:rPr lang="ru-RU" sz="3100" i="1" dirty="0" smtClean="0">
                <a:solidFill>
                  <a:srgbClr val="00B050"/>
                </a:solidFill>
              </a:rPr>
              <a:t>(В.А</a:t>
            </a:r>
            <a:r>
              <a:rPr lang="ru-RU" sz="3100" i="1" dirty="0">
                <a:solidFill>
                  <a:srgbClr val="00B050"/>
                </a:solidFill>
              </a:rPr>
              <a:t>. </a:t>
            </a:r>
            <a:r>
              <a:rPr lang="ru-RU" sz="3100" i="1" dirty="0" smtClean="0">
                <a:solidFill>
                  <a:srgbClr val="00B050"/>
                </a:solidFill>
              </a:rPr>
              <a:t>Сухомлинский)</a:t>
            </a:r>
            <a:r>
              <a:rPr lang="ru-RU" sz="2800" i="1" dirty="0">
                <a:solidFill>
                  <a:srgbClr val="00B050"/>
                </a:solidFill>
              </a:rPr>
              <a:t/>
            </a:r>
            <a:br>
              <a:rPr lang="ru-RU" sz="2800" i="1" dirty="0">
                <a:solidFill>
                  <a:srgbClr val="00B050"/>
                </a:solidFill>
              </a:rPr>
            </a:br>
            <a:r>
              <a:rPr lang="ru-RU" sz="3100" i="1" dirty="0"/>
              <a:t/>
            </a:r>
            <a:br>
              <a:rPr lang="ru-RU" sz="3100" i="1" dirty="0"/>
            </a:b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25379" r="39427" b="26786"/>
          <a:stretch/>
        </p:blipFill>
        <p:spPr bwMode="auto">
          <a:xfrm>
            <a:off x="107503" y="4149080"/>
            <a:ext cx="38164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29762" r="39315" b="29762"/>
          <a:stretch/>
        </p:blipFill>
        <p:spPr bwMode="auto">
          <a:xfrm>
            <a:off x="4499991" y="4149080"/>
            <a:ext cx="4644009" cy="267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70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Одарённый </a:t>
            </a:r>
            <a:r>
              <a:rPr lang="ru-RU" sz="2400" b="1" dirty="0">
                <a:solidFill>
                  <a:srgbClr val="FF0000"/>
                </a:solidFill>
              </a:rPr>
              <a:t>ребёнок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0070C0"/>
                </a:solidFill>
              </a:rPr>
              <a:t>Одарённость </a:t>
            </a:r>
            <a:r>
              <a:rPr lang="ru-RU" sz="2400" b="1" dirty="0">
                <a:solidFill>
                  <a:srgbClr val="0070C0"/>
                </a:solidFill>
              </a:rPr>
              <a:t>— </a:t>
            </a:r>
            <a:r>
              <a:rPr lang="ru-RU" sz="2400" b="1" dirty="0" smtClean="0">
                <a:solidFill>
                  <a:srgbClr val="0070C0"/>
                </a:solidFill>
              </a:rPr>
              <a:t>это: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яркие </a:t>
            </a:r>
            <a:r>
              <a:rPr lang="ru-RU" sz="2400" dirty="0">
                <a:solidFill>
                  <a:srgbClr val="00B050"/>
                </a:solidFill>
              </a:rPr>
              <a:t>или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потенциальные способности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результат </a:t>
            </a:r>
            <a:r>
              <a:rPr lang="ru-RU" sz="2400" dirty="0">
                <a:solidFill>
                  <a:srgbClr val="00B050"/>
                </a:solidFill>
              </a:rPr>
              <a:t>взаимодействия наследственности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и среды возможность </a:t>
            </a:r>
            <a:r>
              <a:rPr lang="ru-RU" sz="2400" dirty="0">
                <a:solidFill>
                  <a:srgbClr val="00B050"/>
                </a:solidFill>
              </a:rPr>
              <a:t>развития при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поддержке </a:t>
            </a:r>
            <a:r>
              <a:rPr lang="ru-RU" sz="2400" dirty="0">
                <a:solidFill>
                  <a:srgbClr val="00B050"/>
                </a:solidFill>
              </a:rPr>
              <a:t>взрослых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Одарённые </a:t>
            </a:r>
            <a:r>
              <a:rPr lang="ru-RU" sz="2400" dirty="0">
                <a:solidFill>
                  <a:srgbClr val="00B050"/>
                </a:solidFill>
              </a:rPr>
              <a:t>дети особенно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чувствительны к </a:t>
            </a:r>
            <a:r>
              <a:rPr lang="ru-RU" sz="2400" dirty="0">
                <a:solidFill>
                  <a:srgbClr val="00B050"/>
                </a:solidFill>
              </a:rPr>
              <a:t>оценке и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отношению </a:t>
            </a:r>
            <a:r>
              <a:rPr lang="ru-RU" sz="2400" dirty="0">
                <a:solidFill>
                  <a:srgbClr val="00B050"/>
                </a:solidFill>
              </a:rPr>
              <a:t>педагога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0" t="19224" r="47977" b="19792"/>
          <a:stretch/>
        </p:blipFill>
        <p:spPr bwMode="auto">
          <a:xfrm>
            <a:off x="107504" y="0"/>
            <a:ext cx="2232248" cy="325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t="33476" r="44889" b="33048"/>
          <a:stretch/>
        </p:blipFill>
        <p:spPr bwMode="auto">
          <a:xfrm>
            <a:off x="2597429" y="1"/>
            <a:ext cx="394914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18515" r="45785" b="13342"/>
          <a:stretch/>
        </p:blipFill>
        <p:spPr bwMode="auto">
          <a:xfrm>
            <a:off x="6831370" y="0"/>
            <a:ext cx="2334869" cy="329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t="44461" r="65994" b="32143"/>
          <a:stretch/>
        </p:blipFill>
        <p:spPr bwMode="auto">
          <a:xfrm>
            <a:off x="6372200" y="3573016"/>
            <a:ext cx="2553102" cy="300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04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9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Роль </a:t>
            </a:r>
            <a:r>
              <a:rPr lang="ru-RU" sz="3600" b="1" dirty="0">
                <a:solidFill>
                  <a:srgbClr val="FF0000"/>
                </a:solidFill>
              </a:rPr>
              <a:t>учителя и школы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Учитель:</a:t>
            </a:r>
          </a:p>
          <a:p>
            <a:r>
              <a:rPr lang="ru-RU" sz="2000" dirty="0">
                <a:solidFill>
                  <a:srgbClr val="00B050"/>
                </a:solidFill>
              </a:rPr>
              <a:t>выявляет способности</a:t>
            </a:r>
          </a:p>
          <a:p>
            <a:r>
              <a:rPr lang="ru-RU" sz="2000" dirty="0">
                <a:solidFill>
                  <a:srgbClr val="00B050"/>
                </a:solidFill>
              </a:rPr>
              <a:t>организует проектную </a:t>
            </a:r>
            <a:endParaRPr lang="ru-RU" sz="2000" dirty="0" smtClean="0">
              <a:solidFill>
                <a:srgbClr val="00B050"/>
              </a:solidFill>
            </a:endParaRPr>
          </a:p>
          <a:p>
            <a:r>
              <a:rPr lang="ru-RU" sz="2000" dirty="0" smtClean="0">
                <a:solidFill>
                  <a:srgbClr val="00B050"/>
                </a:solidFill>
              </a:rPr>
              <a:t>и </a:t>
            </a:r>
            <a:r>
              <a:rPr lang="ru-RU" sz="2000" dirty="0">
                <a:solidFill>
                  <a:srgbClr val="00B050"/>
                </a:solidFill>
              </a:rPr>
              <a:t>исследовательскую </a:t>
            </a:r>
            <a:endParaRPr lang="ru-RU" sz="2000" dirty="0" smtClean="0">
              <a:solidFill>
                <a:srgbClr val="00B050"/>
              </a:solidFill>
            </a:endParaRPr>
          </a:p>
          <a:p>
            <a:r>
              <a:rPr lang="ru-RU" sz="2000" dirty="0" smtClean="0">
                <a:solidFill>
                  <a:srgbClr val="00B050"/>
                </a:solidFill>
              </a:rPr>
              <a:t>деятельность, готовит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к </a:t>
            </a:r>
            <a:r>
              <a:rPr lang="ru-RU" sz="2000" dirty="0">
                <a:solidFill>
                  <a:srgbClr val="00B050"/>
                </a:solidFill>
              </a:rPr>
              <a:t>олимпиадам и конкурсам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           Цель </a:t>
            </a:r>
            <a:r>
              <a:rPr lang="ru-RU" sz="2000" b="1" dirty="0">
                <a:solidFill>
                  <a:srgbClr val="0070C0"/>
                </a:solidFill>
              </a:rPr>
              <a:t>школы </a:t>
            </a:r>
            <a:r>
              <a:rPr lang="ru-RU" sz="2000" dirty="0"/>
              <a:t>— </a:t>
            </a:r>
            <a:r>
              <a:rPr lang="ru-RU" sz="2000" dirty="0" smtClean="0">
                <a:solidFill>
                  <a:srgbClr val="00B050"/>
                </a:solidFill>
              </a:rPr>
              <a:t>развитие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             творчески </a:t>
            </a:r>
            <a:r>
              <a:rPr lang="ru-RU" sz="2000" dirty="0">
                <a:solidFill>
                  <a:srgbClr val="00B050"/>
                </a:solidFill>
              </a:rPr>
              <a:t>мыслящей, </a:t>
            </a:r>
            <a:endParaRPr lang="ru-RU" sz="2000" dirty="0" smtClean="0">
              <a:solidFill>
                <a:srgbClr val="00B050"/>
              </a:solidFill>
            </a:endParaRPr>
          </a:p>
          <a:p>
            <a:r>
              <a:rPr lang="ru-RU" sz="2000" dirty="0" smtClean="0">
                <a:solidFill>
                  <a:srgbClr val="00B050"/>
                </a:solidFill>
              </a:rPr>
              <a:t>             самостоятельной  личности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5794" r="40016" b="26587"/>
          <a:stretch/>
        </p:blipFill>
        <p:spPr bwMode="auto">
          <a:xfrm>
            <a:off x="4664786" y="3789040"/>
            <a:ext cx="4475588" cy="299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3" t="25284" r="39671" b="26042"/>
          <a:stretch/>
        </p:blipFill>
        <p:spPr bwMode="auto">
          <a:xfrm>
            <a:off x="0" y="3746340"/>
            <a:ext cx="4283968" cy="299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21031" r="34184" b="57937"/>
          <a:stretch/>
        </p:blipFill>
        <p:spPr bwMode="auto">
          <a:xfrm>
            <a:off x="3021884" y="836712"/>
            <a:ext cx="612211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89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-684536"/>
            <a:ext cx="864096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Эффективные формы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проектная деятельность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  на уроке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олимпиады, НПК,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интеллектуальные игры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урочная и внеурочная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  работа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применение современных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технологий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«Талант нужно не дёргать,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а умело направлять»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(М. Горький)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7" t="30159" r="42885" b="30754"/>
          <a:stretch/>
        </p:blipFill>
        <p:spPr bwMode="auto">
          <a:xfrm>
            <a:off x="683568" y="4847887"/>
            <a:ext cx="3576317" cy="174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25663" r="39245" b="27629"/>
          <a:stretch/>
        </p:blipFill>
        <p:spPr bwMode="auto">
          <a:xfrm>
            <a:off x="4644008" y="692696"/>
            <a:ext cx="3477878" cy="222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t="29735" r="62853" b="47216"/>
          <a:stretch/>
        </p:blipFill>
        <p:spPr bwMode="auto">
          <a:xfrm>
            <a:off x="4788024" y="3068959"/>
            <a:ext cx="4176464" cy="355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11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8823" y="34752"/>
            <a:ext cx="864096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Сотрудничество и выводы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взаимодействие: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учитель – родитель – психолог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создание условий для раскрытия потенциала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непрерывная работа с одарёнными детьми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err="1" smtClean="0">
                <a:solidFill>
                  <a:srgbClr val="00B050"/>
                </a:solidFill>
              </a:rPr>
              <a:t>Ж.Ж.Руссо</a:t>
            </a:r>
            <a:r>
              <a:rPr lang="ru-RU" sz="2000" i="1" dirty="0">
                <a:solidFill>
                  <a:srgbClr val="00B050"/>
                </a:solidFill>
              </a:rPr>
              <a:t>: «Недостаточно </a:t>
            </a:r>
            <a:r>
              <a:rPr lang="ru-RU" sz="2000" i="1" dirty="0" smtClean="0">
                <a:solidFill>
                  <a:srgbClr val="00B050"/>
                </a:solidFill>
              </a:rPr>
              <a:t>сказать </a:t>
            </a:r>
            <a:r>
              <a:rPr lang="ru-RU" sz="2000" i="1" dirty="0">
                <a:solidFill>
                  <a:srgbClr val="00B050"/>
                </a:solidFill>
              </a:rPr>
              <a:t>ученикам: </a:t>
            </a:r>
            <a:endParaRPr lang="ru-RU" sz="2000" i="1" dirty="0" smtClean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B050"/>
                </a:solidFill>
              </a:rPr>
              <a:t>«</a:t>
            </a:r>
            <a:r>
              <a:rPr lang="ru-RU" sz="2000" i="1" dirty="0">
                <a:solidFill>
                  <a:srgbClr val="00B050"/>
                </a:solidFill>
              </a:rPr>
              <a:t>Будьте одарёнными!»,  - </a:t>
            </a:r>
            <a:endParaRPr lang="ru-RU" sz="2000" i="1" dirty="0" smtClean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00B050"/>
                </a:solidFill>
              </a:rPr>
              <a:t>-</a:t>
            </a:r>
            <a:r>
              <a:rPr lang="ru-RU" sz="2000" i="1" dirty="0" smtClean="0">
                <a:solidFill>
                  <a:srgbClr val="00B050"/>
                </a:solidFill>
              </a:rPr>
              <a:t>надо </a:t>
            </a:r>
            <a:r>
              <a:rPr lang="ru-RU" sz="2000" i="1" dirty="0">
                <a:solidFill>
                  <a:srgbClr val="00B050"/>
                </a:solidFill>
              </a:rPr>
              <a:t>научить их быть таковыми </a:t>
            </a:r>
            <a:endParaRPr lang="ru-RU" sz="2000" i="1" dirty="0" smtClean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B050"/>
                </a:solidFill>
              </a:rPr>
              <a:t>и </a:t>
            </a:r>
            <a:r>
              <a:rPr lang="ru-RU" sz="2000" i="1" dirty="0">
                <a:solidFill>
                  <a:srgbClr val="00B050"/>
                </a:solidFill>
              </a:rPr>
              <a:t>быть самим тому примером.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t="25568" r="39873" b="26786"/>
          <a:stretch/>
        </p:blipFill>
        <p:spPr bwMode="auto">
          <a:xfrm>
            <a:off x="6468507" y="548680"/>
            <a:ext cx="2609831" cy="18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31723" r="44889" b="33239"/>
          <a:stretch/>
        </p:blipFill>
        <p:spPr bwMode="auto">
          <a:xfrm>
            <a:off x="0" y="2958629"/>
            <a:ext cx="4589302" cy="38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28504" r="42547" b="31534"/>
          <a:stretch/>
        </p:blipFill>
        <p:spPr bwMode="auto">
          <a:xfrm>
            <a:off x="4589302" y="4149080"/>
            <a:ext cx="4553629" cy="259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33523" r="39650" b="45635"/>
          <a:stretch/>
        </p:blipFill>
        <p:spPr bwMode="auto">
          <a:xfrm>
            <a:off x="4589303" y="2397160"/>
            <a:ext cx="4489035" cy="152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346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164</Words>
  <Application>Microsoft Office PowerPoint</Application>
  <PresentationFormat>Экран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                      Актуальность проблемы Современная школа — пространство развития личности Каждый ребёнок талантлив по-своему Индивидуализация обучения — путь к образовательным результатам «В душе каждого ребёнка есть невидимые струны…»                                          (В.А. Сухомлинский)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8</cp:revision>
  <dcterms:created xsi:type="dcterms:W3CDTF">2026-02-04T15:01:07Z</dcterms:created>
  <dcterms:modified xsi:type="dcterms:W3CDTF">2026-02-04T16:22:15Z</dcterms:modified>
</cp:coreProperties>
</file>